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7" r:id="rId1"/>
    <p:sldMasterId id="2147483668" r:id="rId2"/>
  </p:sldMasterIdLst>
  <p:notesMasterIdLst>
    <p:notesMasterId r:id="rId13"/>
  </p:notesMasterIdLst>
  <p:sldIdLst>
    <p:sldId id="256" r:id="rId3"/>
    <p:sldId id="284" r:id="rId4"/>
    <p:sldId id="281" r:id="rId5"/>
    <p:sldId id="257" r:id="rId6"/>
    <p:sldId id="282" r:id="rId7"/>
    <p:sldId id="258" r:id="rId8"/>
    <p:sldId id="259" r:id="rId9"/>
    <p:sldId id="263" r:id="rId10"/>
    <p:sldId id="261" r:id="rId11"/>
    <p:sldId id="285" r:id="rId12"/>
  </p:sldIdLst>
  <p:sldSz cx="12192000" cy="6858000"/>
  <p:notesSz cx="6858000" cy="9144000"/>
  <p:embeddedFontLst>
    <p:embeddedFont>
      <p:font typeface="Noto Sans Symbols" panose="020B0604020202020204" charset="0"/>
      <p:regular r:id="rId14"/>
      <p:bold r:id="rId15"/>
    </p:embeddedFont>
    <p:embeddedFont>
      <p:font typeface="Trebuchet MS" panose="020B0603020202020204" pitchFamily="34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1F37DC8-A536-4446-8FED-1BBBB40A7B0D}">
  <a:tblStyle styleId="{81F37DC8-A536-4446-8FED-1BBBB40A7B0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751" autoAdjust="0"/>
  </p:normalViewPr>
  <p:slideViewPr>
    <p:cSldViewPr snapToGrid="0">
      <p:cViewPr varScale="1">
        <p:scale>
          <a:sx n="74" d="100"/>
          <a:sy n="74" d="100"/>
        </p:scale>
        <p:origin x="6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4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6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sv-S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3c9f83fc1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3c9f83fc1f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9" name="Google Shape;159;g33c9f83fc1f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sv-SE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5:notes"/>
          <p:cNvSpPr txBox="1">
            <a:spLocks noGrp="1"/>
          </p:cNvSpPr>
          <p:nvPr>
            <p:ph type="body" idx="1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sv-SE" dirty="0"/>
              <a:t>Vi vill inleda med att lyfta fram enkla principer för samverkan. Dessa kan ses som ett </a:t>
            </a:r>
            <a:r>
              <a:rPr lang="sv-SE" dirty="0" err="1"/>
              <a:t>mindset</a:t>
            </a:r>
            <a:r>
              <a:rPr lang="sv-SE" dirty="0"/>
              <a:t> som vi alla kan bära med oss i vår vardag. Vi behöver riva ner våra silos/stuprör och ta större ansvar för hur vi kan göra saker tillsammans för att det ska bli bra för våra medborgare, oss själva och våra kollegor</a:t>
            </a:r>
            <a:endParaRPr dirty="0"/>
          </a:p>
        </p:txBody>
      </p:sp>
      <p:sp>
        <p:nvSpPr>
          <p:cNvPr id="259" name="Google Shape;25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>
          <a:extLst>
            <a:ext uri="{FF2B5EF4-FFF2-40B4-BE49-F238E27FC236}">
              <a16:creationId xmlns:a16="http://schemas.microsoft.com/office/drawing/2014/main" id="{397AEDBB-4DBD-1639-CFC3-69A1DF6EB3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3c9f83fc1f_0_0:notes">
            <a:extLst>
              <a:ext uri="{FF2B5EF4-FFF2-40B4-BE49-F238E27FC236}">
                <a16:creationId xmlns:a16="http://schemas.microsoft.com/office/drawing/2014/main" id="{0EC0C64D-A6A6-FEC6-8602-E7DBBE1F99A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3c9f83fc1f_0_0:notes">
            <a:extLst>
              <a:ext uri="{FF2B5EF4-FFF2-40B4-BE49-F238E27FC236}">
                <a16:creationId xmlns:a16="http://schemas.microsoft.com/office/drawing/2014/main" id="{F9A37E8E-2051-9ADD-63BA-3A457A9B1AC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9" name="Google Shape;159;g33c9f83fc1f_0_0:notes">
            <a:extLst>
              <a:ext uri="{FF2B5EF4-FFF2-40B4-BE49-F238E27FC236}">
                <a16:creationId xmlns:a16="http://schemas.microsoft.com/office/drawing/2014/main" id="{82EAA44F-1EB4-BCFB-BEB1-A0333E47519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sv-SE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36043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46a56c3756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46a56c3756_0_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dirty="0"/>
              <a:t>Denna bild är en sammanfattning av slutenvårdprocessens olika steg och vem som gör vad.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dirty="0"/>
              <a:t>Bilden visar också på en koppling till öppenvårdsprocessen både före och efter sjukhusvistelse samt när ett ev. betalningsansvar kan bli aktuellt.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b="1" dirty="0"/>
              <a:t>Målet</a:t>
            </a:r>
            <a:r>
              <a:rPr lang="sv-SE" dirty="0"/>
              <a:t> är dock att personen ska kunna lämna sjukhuset samma dag som den är utskrivningsklar på ett tryggt och säkert sätt och att betalningsansvar ej ska bli aktuellt</a:t>
            </a:r>
            <a:endParaRPr dirty="0"/>
          </a:p>
        </p:txBody>
      </p:sp>
      <p:sp>
        <p:nvSpPr>
          <p:cNvPr id="167" name="Google Shape;167;g346a56c3756_0_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sv-SE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>
          <a:extLst>
            <a:ext uri="{FF2B5EF4-FFF2-40B4-BE49-F238E27FC236}">
              <a16:creationId xmlns:a16="http://schemas.microsoft.com/office/drawing/2014/main" id="{9DAA9C3D-2486-2E73-6857-6B62BC449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46a56c3756_0_2:notes">
            <a:extLst>
              <a:ext uri="{FF2B5EF4-FFF2-40B4-BE49-F238E27FC236}">
                <a16:creationId xmlns:a16="http://schemas.microsoft.com/office/drawing/2014/main" id="{A3A26AB5-FF28-7CA4-A44A-0A223AEC847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46a56c3756_0_2:notes">
            <a:extLst>
              <a:ext uri="{FF2B5EF4-FFF2-40B4-BE49-F238E27FC236}">
                <a16:creationId xmlns:a16="http://schemas.microsoft.com/office/drawing/2014/main" id="{F8CBFD08-0A14-629D-58F0-5B2E49F06D9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dirty="0"/>
              <a:t>Denna bild är en beskrivning av öppenvårdsprocessens olika steg.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dirty="0"/>
              <a:t>Alla i öppenvården har ett ansvar för att tidigt identifiera behov av samordning och då starta ett samordningsärende i Cosmic Link (om personen samtycker)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dirty="0"/>
              <a:t>Insatser i Öppenvården knyter ihop det med vad som kan behöva göras i tidigt skede för att om möjligt undvika en sjukhusvistelse.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dirty="0"/>
              <a:t>Processen kan också kopplas samman med vad som behöver göras efter en sjukhusvistelse. Utskrivningsprocessen från slutenvården underlättas ofta om det finns en samordning/planering redan innan en sjukhusvistelse.</a:t>
            </a:r>
            <a:endParaRPr dirty="0"/>
          </a:p>
        </p:txBody>
      </p:sp>
      <p:sp>
        <p:nvSpPr>
          <p:cNvPr id="167" name="Google Shape;167;g346a56c3756_0_2:notes">
            <a:extLst>
              <a:ext uri="{FF2B5EF4-FFF2-40B4-BE49-F238E27FC236}">
                <a16:creationId xmlns:a16="http://schemas.microsoft.com/office/drawing/2014/main" id="{F3310B46-9947-CA9C-FD9A-136BACEF498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sv-SE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530932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3c9f83fc1f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3c9f83fc1f_0_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dirty="0"/>
          </a:p>
        </p:txBody>
      </p:sp>
      <p:sp>
        <p:nvSpPr>
          <p:cNvPr id="174" name="Google Shape;174;g33c9f83fc1f_0_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sv-SE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5c81c47dec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5c81c47dec_0_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dirty="0"/>
              <a:t>Lista vad ni behöver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dirty="0"/>
              <a:t>Prioritera och planera för  ev. behov av förändring/fortsatt arbete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dirty="0"/>
              <a:t>Hur säkerställer vi att vi följer det som beskrivs i riktlinjerna? Registrerar vi rätt för att kunna följa upp?</a:t>
            </a:r>
            <a:endParaRPr lang="sv-SE"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sv-SE"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dirty="0"/>
          </a:p>
        </p:txBody>
      </p:sp>
      <p:sp>
        <p:nvSpPr>
          <p:cNvPr id="184" name="Google Shape;184;g35c81c47dec_0_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sv-SE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Arial"/>
              <a:buNone/>
            </a:pPr>
            <a:endParaRPr dirty="0">
              <a:solidFill>
                <a:srgbClr val="C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5" name="Google Shape;21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9" name="Google Shape;199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-SE" b="1" dirty="0"/>
              <a:t>Information om hur du når </a:t>
            </a:r>
            <a:r>
              <a:rPr lang="sv-SE" b="1" dirty="0" err="1"/>
              <a:t>SVOP:s</a:t>
            </a:r>
            <a:r>
              <a:rPr lang="sv-SE" b="1" dirty="0"/>
              <a:t> hemsida på vårdgivarwebben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sv-SE"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sv-SE" dirty="0"/>
              <a:t>Region Östergötland -Vårdgivarwebben – avtal och samverkan – kommunsamverkan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sv-SE" dirty="0"/>
              <a:t>På den vänstra sidan ser ni rubrik Kommunsamverkan och där finns rubrik Samordnad vård- och omsorgsplanering (SVOP). Klickar ni på den rubriken kommer ni vidare till sluten- och öppenvårdsprocessen, där finns både riktlinjer och </a:t>
            </a:r>
            <a:r>
              <a:rPr lang="sv-SE" dirty="0" err="1"/>
              <a:t>cosmic</a:t>
            </a:r>
            <a:r>
              <a:rPr lang="sv-SE" dirty="0"/>
              <a:t> manual och även andra viktiga dokument som hänger ihop med utskrivningsprocessen. </a:t>
            </a:r>
            <a:endParaRPr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sv-SE" dirty="0"/>
              <a:t>Här hittar ni:</a:t>
            </a:r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sv-SE" dirty="0"/>
              <a:t>Riktlinjer</a:t>
            </a:r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sv-SE" dirty="0"/>
              <a:t>Introduktionsfilmer</a:t>
            </a:r>
            <a:endParaRPr dirty="0"/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sv-SE" dirty="0"/>
              <a:t>Nyhetsbrev</a:t>
            </a:r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sv-SE" dirty="0"/>
              <a:t>Vård-till-vård telefonnummer </a:t>
            </a:r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sv-SE" dirty="0"/>
              <a:t>mm.</a:t>
            </a:r>
            <a:endParaRPr dirty="0"/>
          </a:p>
        </p:txBody>
      </p:sp>
      <p:sp>
        <p:nvSpPr>
          <p:cNvPr id="200" name="Google Shape;200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sv-SE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innehåll" type="obj">
  <p:cSld name="OBJEC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29" name="Google Shape;29;p2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 med bildtext" type="picTx">
  <p:cSld name="PICTURE_WITH_CAPTION_TEXT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1"/>
          <p:cNvSpPr txBox="1"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rebuchet MS"/>
              <a:buNone/>
              <a:defRPr sz="24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1"/>
          <p:cNvSpPr>
            <a:spLocks noGrp="1"/>
          </p:cNvSpPr>
          <p:nvPr>
            <p:ph type="pic" idx="2"/>
          </p:nvPr>
        </p:nvSpPr>
        <p:spPr>
          <a:xfrm>
            <a:off x="677334" y="609600"/>
            <a:ext cx="8596668" cy="3845718"/>
          </a:xfrm>
          <a:prstGeom prst="rect">
            <a:avLst/>
          </a:prstGeom>
          <a:noFill/>
          <a:ln>
            <a:noFill/>
          </a:ln>
        </p:spPr>
      </p:sp>
      <p:sp>
        <p:nvSpPr>
          <p:cNvPr id="94" name="Google Shape;94;p11"/>
          <p:cNvSpPr txBox="1">
            <a:spLocks noGrp="1"/>
          </p:cNvSpPr>
          <p:nvPr>
            <p:ph type="body" idx="1"/>
          </p:nvPr>
        </p:nvSpPr>
        <p:spPr>
          <a:xfrm>
            <a:off x="677334" y="5367338"/>
            <a:ext cx="8596667" cy="674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95" name="Google Shape;95;p11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1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97" name="Google Shape;97;p11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och bildtext">
  <p:cSld name="Titel och bildtext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2"/>
          <p:cNvSpPr txBox="1"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2"/>
          <p:cNvSpPr txBox="1"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12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2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2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tat med beskrivning">
  <p:cSld name="Citat med beskrivning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3"/>
          <p:cNvSpPr txBox="1"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3"/>
          <p:cNvSpPr txBox="1">
            <a:spLocks noGrp="1"/>
          </p:cNvSpPr>
          <p:nvPr>
            <p:ph type="body" idx="1"/>
          </p:nvPr>
        </p:nvSpPr>
        <p:spPr>
          <a:xfrm>
            <a:off x="1366139" y="3632200"/>
            <a:ext cx="722452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 sz="1600">
                <a:solidFill>
                  <a:srgbClr val="7F7F7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07" name="Google Shape;107;p13"/>
          <p:cNvSpPr txBox="1">
            <a:spLocks noGrp="1"/>
          </p:cNvSpPr>
          <p:nvPr>
            <p:ph type="body" idx="2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8" name="Google Shape;108;p13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3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3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111" name="Google Shape;111;p1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sv-SE" sz="8000" b="0" i="0" u="none" strike="noStrike" cap="none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13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sv-SE" sz="8000" b="0" i="0" u="none" strike="noStrike" cap="none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mnkort">
  <p:cSld name="Namnkor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4"/>
          <p:cNvSpPr txBox="1"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14"/>
          <p:cNvSpPr txBox="1"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6" name="Google Shape;116;p14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4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4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mnkort för citat">
  <p:cSld name="Namnkort för cita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5"/>
          <p:cNvSpPr txBox="1"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5"/>
          <p:cNvSpPr txBox="1">
            <a:spLocks noGrp="1"/>
          </p:cNvSpPr>
          <p:nvPr>
            <p:ph type="body" idx="1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rgbClr val="3F3F3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22" name="Google Shape;122;p15"/>
          <p:cNvSpPr txBox="1">
            <a:spLocks noGrp="1"/>
          </p:cNvSpPr>
          <p:nvPr>
            <p:ph type="body" idx="2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3" name="Google Shape;123;p15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15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15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126" name="Google Shape;126;p15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sv-SE" sz="8000" b="0" i="0" u="none" strike="noStrike" cap="none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15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sv-SE" sz="8000" b="0" i="0" u="none" strike="noStrike" cap="none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nt eller falskt">
  <p:cSld name="Sant eller falskt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6"/>
          <p:cNvSpPr txBox="1"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16"/>
          <p:cNvSpPr txBox="1">
            <a:spLocks noGrp="1"/>
          </p:cNvSpPr>
          <p:nvPr>
            <p:ph type="body" idx="1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31" name="Google Shape;131;p16"/>
          <p:cNvSpPr txBox="1">
            <a:spLocks noGrp="1"/>
          </p:cNvSpPr>
          <p:nvPr>
            <p:ph type="body" idx="2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32" name="Google Shape;132;p16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16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16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lodrät text" type="vertTx">
  <p:cSld name="VERTICAL_TEXT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7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17"/>
          <p:cNvSpPr txBox="1">
            <a:spLocks noGrp="1"/>
          </p:cNvSpPr>
          <p:nvPr>
            <p:ph type="body" idx="1"/>
          </p:nvPr>
        </p:nvSpPr>
        <p:spPr>
          <a:xfrm rot="5400000">
            <a:off x="3035282" y="-197358"/>
            <a:ext cx="3880773" cy="8596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38" name="Google Shape;138;p17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17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17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rät rubrik och text" type="vertTitleAndTx">
  <p:cSld name="VERTICAL_TITLE_AND_VERTICAL_TEXT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8"/>
          <p:cNvSpPr txBox="1">
            <a:spLocks noGrp="1"/>
          </p:cNvSpPr>
          <p:nvPr>
            <p:ph type="title"/>
          </p:nvPr>
        </p:nvSpPr>
        <p:spPr>
          <a:xfrm rot="5400000">
            <a:off x="5994319" y="2582953"/>
            <a:ext cx="5251451" cy="13047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18"/>
          <p:cNvSpPr txBox="1">
            <a:spLocks noGrp="1"/>
          </p:cNvSpPr>
          <p:nvPr>
            <p:ph type="body" idx="1"/>
          </p:nvPr>
        </p:nvSpPr>
        <p:spPr>
          <a:xfrm rot="5400000">
            <a:off x="1581685" y="-294750"/>
            <a:ext cx="5251450" cy="706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44" name="Google Shape;144;p18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18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18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Rubrik och innehåll 2">
  <p:cSld name="2 Rubrik och innehåll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9"/>
          <p:cNvSpPr txBox="1">
            <a:spLocks noGrp="1"/>
          </p:cNvSpPr>
          <p:nvPr>
            <p:ph type="title"/>
          </p:nvPr>
        </p:nvSpPr>
        <p:spPr>
          <a:xfrm>
            <a:off x="480000" y="316800"/>
            <a:ext cx="94608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19"/>
          <p:cNvSpPr txBox="1">
            <a:spLocks noGrp="1"/>
          </p:cNvSpPr>
          <p:nvPr>
            <p:ph type="body" idx="1"/>
          </p:nvPr>
        </p:nvSpPr>
        <p:spPr>
          <a:xfrm>
            <a:off x="480000" y="1776000"/>
            <a:ext cx="9460800" cy="40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►"/>
              <a:defRPr/>
            </a:lvl1pPr>
            <a:lvl2pPr marL="914400" lvl="1" indent="-34925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►"/>
              <a:defRPr/>
            </a:lvl2pPr>
            <a:lvl3pPr marL="1371600" lvl="2" indent="-34925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►"/>
              <a:defRPr/>
            </a:lvl3pPr>
            <a:lvl4pPr marL="1828800" lvl="3" indent="-34925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►"/>
              <a:defRPr/>
            </a:lvl4pPr>
            <a:lvl5pPr marL="2286000" lvl="4" indent="-34925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►"/>
              <a:defRPr/>
            </a:lvl5pPr>
            <a:lvl6pPr marL="2743200" lvl="5" indent="-34925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►"/>
              <a:defRPr/>
            </a:lvl6pPr>
            <a:lvl7pPr marL="3200400" lvl="6" indent="-34925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►"/>
              <a:defRPr/>
            </a:lvl7pPr>
            <a:lvl8pPr marL="3657600" lvl="7" indent="-34925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►"/>
              <a:defRPr/>
            </a:lvl8pPr>
            <a:lvl9pPr marL="4114800" lvl="8" indent="-34925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►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innehåll 4">
  <p:cSld name="OBJECT_5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0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20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►"/>
              <a:defRPr/>
            </a:lvl1pPr>
            <a:lvl2pPr marL="914400" lvl="1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►"/>
              <a:defRPr/>
            </a:lvl2pPr>
            <a:lvl3pPr marL="1371600" lvl="2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►"/>
              <a:defRPr/>
            </a:lvl3pPr>
            <a:lvl4pPr marL="1828800" lvl="3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►"/>
              <a:defRPr/>
            </a:lvl4pPr>
            <a:lvl5pPr marL="2286000" lvl="4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►"/>
              <a:defRPr/>
            </a:lvl5pPr>
            <a:lvl6pPr marL="2743200" lvl="5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►"/>
              <a:defRPr/>
            </a:lvl6pPr>
            <a:lvl7pPr marL="3200400" lvl="6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►"/>
              <a:defRPr/>
            </a:lvl7pPr>
            <a:lvl8pPr marL="3657600" lvl="7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►"/>
              <a:defRPr/>
            </a:lvl8pPr>
            <a:lvl9pPr marL="4114800" lvl="8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►"/>
              <a:defRPr/>
            </a:lvl9pPr>
          </a:lstStyle>
          <a:p>
            <a:endParaRPr/>
          </a:p>
        </p:txBody>
      </p:sp>
      <p:sp>
        <p:nvSpPr>
          <p:cNvPr id="153" name="Google Shape;153;p20"/>
          <p:cNvSpPr txBox="1">
            <a:spLocks noGrp="1"/>
          </p:cNvSpPr>
          <p:nvPr>
            <p:ph type="dt" idx="10"/>
          </p:nvPr>
        </p:nvSpPr>
        <p:spPr>
          <a:xfrm>
            <a:off x="609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20"/>
          <p:cNvSpPr txBox="1">
            <a:spLocks noGrp="1"/>
          </p:cNvSpPr>
          <p:nvPr>
            <p:ph type="ftr" idx="11"/>
          </p:nvPr>
        </p:nvSpPr>
        <p:spPr>
          <a:xfrm>
            <a:off x="4165600" y="6356350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20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 sz="900">
              <a:solidFill>
                <a:schemeClr val="accen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ubrikbild" type="title">
  <p:cSld name="TITLE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oogle Shape;33;p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34" name="Google Shape;34;p3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 extrusionOk="0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67450"/>
              </a:schemeClr>
            </a:solidFill>
            <a:ln>
              <a:noFill/>
            </a:ln>
          </p:spPr>
        </p:sp>
        <p:cxnSp>
          <p:nvCxnSpPr>
            <p:cNvPr id="35" name="Google Shape;35;p3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alpha val="6745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" name="Google Shape;36;p3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alpha val="6745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37" name="Google Shape;37;p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3333"/>
              </a:schemeClr>
            </a:solidFill>
            <a:ln>
              <a:noFill/>
            </a:ln>
          </p:spPr>
        </p:sp>
        <p:sp>
          <p:nvSpPr>
            <p:cNvPr id="38" name="Google Shape;38;p3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39" name="Google Shape;39;p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rgbClr val="16B0E3">
                <a:alpha val="6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B0E3">
                <a:alpha val="47450"/>
              </a:srgbClr>
            </a:solidFill>
            <a:ln>
              <a:noFill/>
            </a:ln>
          </p:spPr>
        </p:sp>
        <p:sp>
          <p:nvSpPr>
            <p:cNvPr id="41" name="Google Shape;41;p3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67450"/>
              </a:schemeClr>
            </a:solidFill>
            <a:ln>
              <a:noFill/>
            </a:ln>
          </p:spPr>
        </p:sp>
        <p:sp>
          <p:nvSpPr>
            <p:cNvPr id="42" name="Google Shape;42;p3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6292">
                <a:alpha val="80000"/>
              </a:srgbClr>
            </a:solidFill>
            <a:ln>
              <a:noFill/>
            </a:ln>
          </p:spPr>
        </p:sp>
        <p:sp>
          <p:nvSpPr>
            <p:cNvPr id="43" name="Google Shape;43;p3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rgbClr val="16B0E3">
                <a:alpha val="6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" name="Google Shape;44;p3"/>
          <p:cNvSpPr txBox="1"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Trebuchet MS"/>
              <a:buNone/>
              <a:defRPr sz="54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3"/>
          <p:cNvSpPr txBox="1"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>
                <a:solidFill>
                  <a:srgbClr val="7F7F7F"/>
                </a:solidFill>
              </a:defRPr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3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innehåll" type="obj">
  <p:cSld name="Rubrik och innehåll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2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2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29" name="Google Shape;29;p32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2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2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80967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ubrikbild" type="title">
  <p:cSld name="Rubrikbild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oogle Shape;33;p3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34" name="Google Shape;34;p33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 extrusionOk="0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65882"/>
              </a:schemeClr>
            </a:solidFill>
            <a:ln>
              <a:noFill/>
            </a:ln>
          </p:spPr>
        </p:sp>
        <p:cxnSp>
          <p:nvCxnSpPr>
            <p:cNvPr id="35" name="Google Shape;35;p33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alpha val="65882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" name="Google Shape;36;p33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alpha val="65882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37" name="Google Shape;37;p3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1764"/>
              </a:schemeClr>
            </a:solidFill>
            <a:ln>
              <a:noFill/>
            </a:ln>
          </p:spPr>
        </p:sp>
        <p:sp>
          <p:nvSpPr>
            <p:cNvPr id="38" name="Google Shape;38;p33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39" name="Google Shape;39;p3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rgbClr val="16B0E3">
                <a:alpha val="61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33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B0E3">
                <a:alpha val="45882"/>
              </a:srgbClr>
            </a:solidFill>
            <a:ln>
              <a:noFill/>
            </a:ln>
          </p:spPr>
        </p:sp>
        <p:sp>
          <p:nvSpPr>
            <p:cNvPr id="41" name="Google Shape;41;p33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65882"/>
              </a:schemeClr>
            </a:solidFill>
            <a:ln>
              <a:noFill/>
            </a:ln>
          </p:spPr>
        </p:sp>
        <p:sp>
          <p:nvSpPr>
            <p:cNvPr id="42" name="Google Shape;42;p33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6292">
                <a:alpha val="80000"/>
              </a:srgbClr>
            </a:solidFill>
            <a:ln>
              <a:noFill/>
            </a:ln>
          </p:spPr>
        </p:sp>
        <p:sp>
          <p:nvSpPr>
            <p:cNvPr id="43" name="Google Shape;43;p33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rgbClr val="16B0E3">
                <a:alpha val="61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" name="Google Shape;44;p33"/>
          <p:cNvSpPr txBox="1"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Trebuchet MS"/>
              <a:buNone/>
              <a:defRPr sz="54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33"/>
          <p:cNvSpPr txBox="1"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>
                <a:solidFill>
                  <a:srgbClr val="7F7F7F"/>
                </a:solidFill>
              </a:defRPr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33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3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3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130928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ast rubrik" type="titleOnly">
  <p:cSld name="Endast rubri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6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6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6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6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601578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" type="blank">
  <p:cSld name="Tom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7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7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7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257354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vsnittsrubrik" type="secHead">
  <p:cSld name="Avsnittsrubrik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8"/>
          <p:cNvSpPr txBox="1"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Trebuchet MS"/>
              <a:buNone/>
              <a:defRPr sz="40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8"/>
          <p:cNvSpPr txBox="1"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7F7F7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61" name="Google Shape;61;p38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38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8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143922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vå delar" type="twoObj">
  <p:cSld name="Två delar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39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9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4184035" cy="3880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67" name="Google Shape;67;p39"/>
          <p:cNvSpPr txBox="1">
            <a:spLocks noGrp="1"/>
          </p:cNvSpPr>
          <p:nvPr>
            <p:ph type="body" idx="2"/>
          </p:nvPr>
        </p:nvSpPr>
        <p:spPr>
          <a:xfrm>
            <a:off x="5089970" y="2160589"/>
            <a:ext cx="4184034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68" name="Google Shape;68;p39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39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9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238521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ämförelse" type="twoTxTwoObj">
  <p:cSld name="Jämförelse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40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40"/>
          <p:cNvSpPr txBox="1"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/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74" name="Google Shape;74;p40"/>
          <p:cNvSpPr txBox="1">
            <a:spLocks noGrp="1"/>
          </p:cNvSpPr>
          <p:nvPr>
            <p:ph type="body" idx="2"/>
          </p:nvPr>
        </p:nvSpPr>
        <p:spPr>
          <a:xfrm>
            <a:off x="675745" y="2737245"/>
            <a:ext cx="4185623" cy="3304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75" name="Google Shape;75;p40"/>
          <p:cNvSpPr txBox="1">
            <a:spLocks noGrp="1"/>
          </p:cNvSpPr>
          <p:nvPr>
            <p:ph type="body" idx="3"/>
          </p:nvPr>
        </p:nvSpPr>
        <p:spPr>
          <a:xfrm>
            <a:off x="5088383" y="2160983"/>
            <a:ext cx="4185618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/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76" name="Google Shape;76;p40"/>
          <p:cNvSpPr txBox="1">
            <a:spLocks noGrp="1"/>
          </p:cNvSpPr>
          <p:nvPr>
            <p:ph type="body" idx="4"/>
          </p:nvPr>
        </p:nvSpPr>
        <p:spPr>
          <a:xfrm>
            <a:off x="5088384" y="2737245"/>
            <a:ext cx="4185617" cy="3304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77" name="Google Shape;77;p40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40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40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0970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med bildtext" type="objTx">
  <p:cSld name="Text med bild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41"/>
          <p:cNvSpPr txBox="1"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rebuchet MS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41"/>
          <p:cNvSpPr txBox="1">
            <a:spLocks noGrp="1"/>
          </p:cNvSpPr>
          <p:nvPr>
            <p:ph type="body" idx="1"/>
          </p:nvPr>
        </p:nvSpPr>
        <p:spPr>
          <a:xfrm>
            <a:off x="4760461" y="514924"/>
            <a:ext cx="4513541" cy="5526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83" name="Google Shape;83;p41"/>
          <p:cNvSpPr txBox="1">
            <a:spLocks noGrp="1"/>
          </p:cNvSpPr>
          <p:nvPr>
            <p:ph type="body" idx="2"/>
          </p:nvPr>
        </p:nvSpPr>
        <p:spPr>
          <a:xfrm>
            <a:off x="677334" y="2777069"/>
            <a:ext cx="3854528" cy="2584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9pPr>
          </a:lstStyle>
          <a:p>
            <a:endParaRPr/>
          </a:p>
        </p:txBody>
      </p:sp>
      <p:sp>
        <p:nvSpPr>
          <p:cNvPr id="84" name="Google Shape;84;p41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41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41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46130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 med bildtext" type="picTx">
  <p:cSld name="Bild med bild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42"/>
          <p:cNvSpPr txBox="1"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rebuchet MS"/>
              <a:buNone/>
              <a:defRPr sz="24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42"/>
          <p:cNvSpPr>
            <a:spLocks noGrp="1"/>
          </p:cNvSpPr>
          <p:nvPr>
            <p:ph type="pic" idx="2"/>
          </p:nvPr>
        </p:nvSpPr>
        <p:spPr>
          <a:xfrm>
            <a:off x="677334" y="609600"/>
            <a:ext cx="8596668" cy="3845718"/>
          </a:xfrm>
          <a:prstGeom prst="rect">
            <a:avLst/>
          </a:prstGeom>
          <a:noFill/>
          <a:ln>
            <a:noFill/>
          </a:ln>
        </p:spPr>
      </p:sp>
      <p:sp>
        <p:nvSpPr>
          <p:cNvPr id="90" name="Google Shape;90;p42"/>
          <p:cNvSpPr txBox="1">
            <a:spLocks noGrp="1"/>
          </p:cNvSpPr>
          <p:nvPr>
            <p:ph type="body" idx="1"/>
          </p:nvPr>
        </p:nvSpPr>
        <p:spPr>
          <a:xfrm>
            <a:off x="677334" y="5367338"/>
            <a:ext cx="8596667" cy="674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91" name="Google Shape;91;p42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42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93" name="Google Shape;93;p42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049585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och bildtext">
  <p:cSld name="Titel och bildtext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43"/>
          <p:cNvSpPr txBox="1"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43"/>
          <p:cNvSpPr txBox="1"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7" name="Google Shape;97;p43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43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43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66040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4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4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tat med beskrivning">
  <p:cSld name="Citat med beskrivning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44"/>
          <p:cNvSpPr txBox="1"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44"/>
          <p:cNvSpPr txBox="1">
            <a:spLocks noGrp="1"/>
          </p:cNvSpPr>
          <p:nvPr>
            <p:ph type="body" idx="1"/>
          </p:nvPr>
        </p:nvSpPr>
        <p:spPr>
          <a:xfrm>
            <a:off x="1366139" y="3632200"/>
            <a:ext cx="722452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 sz="1600">
                <a:solidFill>
                  <a:srgbClr val="7F7F7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03" name="Google Shape;103;p44"/>
          <p:cNvSpPr txBox="1">
            <a:spLocks noGrp="1"/>
          </p:cNvSpPr>
          <p:nvPr>
            <p:ph type="body" idx="2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4" name="Google Shape;104;p44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44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44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107" name="Google Shape;107;p44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sv-SE" sz="8000" b="0" i="0" u="none" strike="noStrike" cap="none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4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sv-SE" sz="8000" b="0" i="0" u="none" strike="noStrike" cap="none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762776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mnkort">
  <p:cSld name="Namnkort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5"/>
          <p:cNvSpPr txBox="1"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45"/>
          <p:cNvSpPr txBox="1"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45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45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45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561509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mnkort för citat">
  <p:cSld name="Namnkort för cita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6"/>
          <p:cNvSpPr txBox="1"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46"/>
          <p:cNvSpPr txBox="1">
            <a:spLocks noGrp="1"/>
          </p:cNvSpPr>
          <p:nvPr>
            <p:ph type="body" idx="1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rgbClr val="3F3F3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18" name="Google Shape;118;p46"/>
          <p:cNvSpPr txBox="1">
            <a:spLocks noGrp="1"/>
          </p:cNvSpPr>
          <p:nvPr>
            <p:ph type="body" idx="2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9" name="Google Shape;119;p46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46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46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122" name="Google Shape;122;p46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sv-SE" sz="8000" b="0" i="0" u="none" strike="noStrike" cap="none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46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sv-SE" sz="8000" b="0" i="0" u="none" strike="noStrike" cap="none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53575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nt eller falskt">
  <p:cSld name="Sant eller falskt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47"/>
          <p:cNvSpPr txBox="1"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47"/>
          <p:cNvSpPr txBox="1">
            <a:spLocks noGrp="1"/>
          </p:cNvSpPr>
          <p:nvPr>
            <p:ph type="body" idx="1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27" name="Google Shape;127;p47"/>
          <p:cNvSpPr txBox="1">
            <a:spLocks noGrp="1"/>
          </p:cNvSpPr>
          <p:nvPr>
            <p:ph type="body" idx="2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8" name="Google Shape;128;p47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47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47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233220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lodrät text" type="vertTx">
  <p:cSld name="Rubrik och lodrät text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48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48"/>
          <p:cNvSpPr txBox="1">
            <a:spLocks noGrp="1"/>
          </p:cNvSpPr>
          <p:nvPr>
            <p:ph type="body" idx="1"/>
          </p:nvPr>
        </p:nvSpPr>
        <p:spPr>
          <a:xfrm rot="5400000">
            <a:off x="3035282" y="-197358"/>
            <a:ext cx="3880773" cy="8596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34" name="Google Shape;134;p48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48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48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010819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rät rubrik och text" type="vertTitleAndTx">
  <p:cSld name="Lodrät rubrik och text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49"/>
          <p:cNvSpPr txBox="1">
            <a:spLocks noGrp="1"/>
          </p:cNvSpPr>
          <p:nvPr>
            <p:ph type="title"/>
          </p:nvPr>
        </p:nvSpPr>
        <p:spPr>
          <a:xfrm rot="5400000">
            <a:off x="5994319" y="2582953"/>
            <a:ext cx="5251451" cy="13047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49"/>
          <p:cNvSpPr txBox="1">
            <a:spLocks noGrp="1"/>
          </p:cNvSpPr>
          <p:nvPr>
            <p:ph type="body" idx="1"/>
          </p:nvPr>
        </p:nvSpPr>
        <p:spPr>
          <a:xfrm rot="5400000">
            <a:off x="1581685" y="-294750"/>
            <a:ext cx="5251450" cy="706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40" name="Google Shape;140;p49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49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49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21065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0988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Char char="►"/>
              <a:defRPr/>
            </a:lvl2pPr>
            <a:lvl3pPr marL="1371600" lvl="2" indent="-29971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Char char="►"/>
              <a:defRPr/>
            </a:lvl3pPr>
            <a:lvl4pPr marL="1828800" lvl="3" indent="-28956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►"/>
              <a:defRPr/>
            </a:lvl4pPr>
            <a:lvl5pPr marL="2286000" lvl="4" indent="-28956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►"/>
              <a:defRPr/>
            </a:lvl5pPr>
            <a:lvl6pPr marL="2743200" lvl="5" indent="-28956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►"/>
              <a:defRPr/>
            </a:lvl6pPr>
            <a:lvl7pPr marL="3200400" lvl="6" indent="-28956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►"/>
              <a:defRPr/>
            </a:lvl7pPr>
            <a:lvl8pPr marL="3657600" lvl="7" indent="-28955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►"/>
              <a:defRPr/>
            </a:lvl8pPr>
            <a:lvl9pPr marL="4114800" lvl="8" indent="-28955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►"/>
              <a:defRPr/>
            </a:lvl9pPr>
          </a:lstStyle>
          <a:p>
            <a:endParaRPr/>
          </a:p>
        </p:txBody>
      </p:sp>
      <p:sp>
        <p:nvSpPr>
          <p:cNvPr id="56" name="Google Shape;56;p5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ast rubrik" type="titleOnly">
  <p:cSld name="TITLE_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6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6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6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6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vsnittsrubrik" type="secHead">
  <p:cSld name="SECTION_HEADE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"/>
          <p:cNvSpPr txBox="1"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Trebuchet MS"/>
              <a:buNone/>
              <a:defRPr sz="40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7"/>
          <p:cNvSpPr txBox="1"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7F7F7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65" name="Google Shape;65;p7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7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vå delar" type="twoObj">
  <p:cSld name="TWO_OBJECTS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8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8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4184035" cy="3880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71" name="Google Shape;71;p8"/>
          <p:cNvSpPr txBox="1">
            <a:spLocks noGrp="1"/>
          </p:cNvSpPr>
          <p:nvPr>
            <p:ph type="body" idx="2"/>
          </p:nvPr>
        </p:nvSpPr>
        <p:spPr>
          <a:xfrm>
            <a:off x="5089970" y="2160589"/>
            <a:ext cx="4184034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72" name="Google Shape;72;p8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8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8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ämförelse" type="twoTxTwoObj">
  <p:cSld name="TWO_OBJECTS_WITH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9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9"/>
          <p:cNvSpPr txBox="1"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/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78" name="Google Shape;78;p9"/>
          <p:cNvSpPr txBox="1">
            <a:spLocks noGrp="1"/>
          </p:cNvSpPr>
          <p:nvPr>
            <p:ph type="body" idx="2"/>
          </p:nvPr>
        </p:nvSpPr>
        <p:spPr>
          <a:xfrm>
            <a:off x="675745" y="2737245"/>
            <a:ext cx="4185623" cy="3304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79" name="Google Shape;79;p9"/>
          <p:cNvSpPr txBox="1">
            <a:spLocks noGrp="1"/>
          </p:cNvSpPr>
          <p:nvPr>
            <p:ph type="body" idx="3"/>
          </p:nvPr>
        </p:nvSpPr>
        <p:spPr>
          <a:xfrm>
            <a:off x="5088383" y="2160983"/>
            <a:ext cx="4185618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/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80" name="Google Shape;80;p9"/>
          <p:cNvSpPr txBox="1">
            <a:spLocks noGrp="1"/>
          </p:cNvSpPr>
          <p:nvPr>
            <p:ph type="body" idx="4"/>
          </p:nvPr>
        </p:nvSpPr>
        <p:spPr>
          <a:xfrm>
            <a:off x="5088384" y="2737245"/>
            <a:ext cx="4185617" cy="3304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81" name="Google Shape;81;p9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9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9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med bildtext" type="objTx">
  <p:cSld name="OBJECT_WITH_CAPTION_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0"/>
          <p:cNvSpPr txBox="1"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rebuchet MS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0"/>
          <p:cNvSpPr txBox="1">
            <a:spLocks noGrp="1"/>
          </p:cNvSpPr>
          <p:nvPr>
            <p:ph type="body" idx="1"/>
          </p:nvPr>
        </p:nvSpPr>
        <p:spPr>
          <a:xfrm>
            <a:off x="4760461" y="514924"/>
            <a:ext cx="4513541" cy="5526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87" name="Google Shape;87;p10"/>
          <p:cNvSpPr txBox="1">
            <a:spLocks noGrp="1"/>
          </p:cNvSpPr>
          <p:nvPr>
            <p:ph type="body" idx="2"/>
          </p:nvPr>
        </p:nvSpPr>
        <p:spPr>
          <a:xfrm>
            <a:off x="677334" y="2777069"/>
            <a:ext cx="3854528" cy="2584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9pPr>
          </a:lstStyle>
          <a:p>
            <a:endParaRPr/>
          </a:p>
        </p:txBody>
      </p:sp>
      <p:sp>
        <p:nvSpPr>
          <p:cNvPr id="88" name="Google Shape;88;p10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0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0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1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Google Shape;11;p1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alpha val="6745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" name="Google Shape;12;p1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alpha val="6745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3" name="Google Shape;13;p1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3333"/>
              </a:schemeClr>
            </a:solidFill>
            <a:ln>
              <a:noFill/>
            </a:ln>
          </p:spPr>
        </p:sp>
        <p:sp>
          <p:nvSpPr>
            <p:cNvPr id="14" name="Google Shape;14;p1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15" name="Google Shape;15;p1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rgbClr val="16B0E3">
                <a:alpha val="6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p1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B0E3">
                <a:alpha val="47450"/>
              </a:srgbClr>
            </a:solidFill>
            <a:ln>
              <a:noFill/>
            </a:ln>
          </p:spPr>
        </p:sp>
        <p:sp>
          <p:nvSpPr>
            <p:cNvPr id="17" name="Google Shape;17;p1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67450"/>
              </a:schemeClr>
            </a:solidFill>
            <a:ln>
              <a:noFill/>
            </a:ln>
          </p:spPr>
        </p:sp>
        <p:sp>
          <p:nvSpPr>
            <p:cNvPr id="18" name="Google Shape;18;p1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6292">
                <a:alpha val="80000"/>
              </a:srgbClr>
            </a:solidFill>
            <a:ln>
              <a:noFill/>
            </a:ln>
          </p:spPr>
        </p:sp>
        <p:sp>
          <p:nvSpPr>
            <p:cNvPr id="19" name="Google Shape;19;p1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rgbClr val="16B0E3">
                <a:alpha val="6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1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6745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" name="Google Shape;21;p1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sz="36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1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200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sz="1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0988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9971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8955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8955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3" name="Google Shape;23;p1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4" name="Google Shape;24;p1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5" name="Google Shape;25;p1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</p:sldLayoutIdLst>
  <p:transition spd="med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31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Google Shape;11;p31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alpha val="65882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" name="Google Shape;12;p31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alpha val="65882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3" name="Google Shape;13;p31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1764"/>
              </a:schemeClr>
            </a:solidFill>
            <a:ln>
              <a:noFill/>
            </a:ln>
          </p:spPr>
        </p:sp>
        <p:sp>
          <p:nvSpPr>
            <p:cNvPr id="14" name="Google Shape;14;p31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15" name="Google Shape;15;p31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rgbClr val="16B0E3">
                <a:alpha val="61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p31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B0E3">
                <a:alpha val="45882"/>
              </a:srgbClr>
            </a:solidFill>
            <a:ln>
              <a:noFill/>
            </a:ln>
          </p:spPr>
        </p:sp>
        <p:sp>
          <p:nvSpPr>
            <p:cNvPr id="17" name="Google Shape;17;p31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65882"/>
              </a:schemeClr>
            </a:solidFill>
            <a:ln>
              <a:noFill/>
            </a:ln>
          </p:spPr>
        </p:sp>
        <p:sp>
          <p:nvSpPr>
            <p:cNvPr id="18" name="Google Shape;18;p31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6292">
                <a:alpha val="80000"/>
              </a:srgbClr>
            </a:solidFill>
            <a:ln>
              <a:noFill/>
            </a:ln>
          </p:spPr>
        </p:sp>
        <p:sp>
          <p:nvSpPr>
            <p:cNvPr id="19" name="Google Shape;19;p31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rgbClr val="16B0E3">
                <a:alpha val="61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31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65882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" name="Google Shape;21;p31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sz="36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31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200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sz="1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0988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9971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8955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8955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3" name="Google Shape;23;p31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4" name="Google Shape;24;p31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5" name="Google Shape;25;p31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3406783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mailto:Samordnadvardochomsorgsplanering@regionostergotland.se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vardgivare.regionostergotland.se/vgw/avtal-och-samverkan/kommunsamverkan/samordnad-vard--och-omsorgsplanering-svop/slutenvardsprocess-svop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vardgivare.regionostergotland.se/vgw/avtal-och-samverkan/kommunsamverkan/samordnad-vard--och-omsorgsplanering-svop/oppenvardsprocess-svop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vardgivare.regionostergotland.se/vgw/avtal-och-samverkan/kommunsamverkan/samordnad-vard--och-omsorgsplanering-svop" TargetMode="External"/><Relationship Id="rId7" Type="http://schemas.openxmlformats.org/officeDocument/2006/relationships/hyperlink" Target="https://www.riksdagen.se/sv/dokument-och-lagar/dokument/svensk-forfattningssamling/lag-2017612-om-samverkan-vid-utskrivning-fran_sfs-2017-612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vardgivare.regionostergotland.se/vgw/it-och-service/journalportal-kommun/cosmic-link" TargetMode="External"/><Relationship Id="rId5" Type="http://schemas.openxmlformats.org/officeDocument/2006/relationships/hyperlink" Target="https://ledsys.lio.se/Document/Published/67361" TargetMode="External"/><Relationship Id="rId4" Type="http://schemas.openxmlformats.org/officeDocument/2006/relationships/hyperlink" Target="https://vardgivare.regionostergotland.se/download/18.7bdcda091977bee7fa8482a/1751298890564/Reviderad%20version%2023042-v.9.4%20Samordnad%20v%C3%A5rd-%20och%20omsorgsplanering%20i%20samband%20med%20sluten%20v%C3%A5rd%20250701.pdf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1"/>
          <p:cNvSpPr txBox="1">
            <a:spLocks noGrp="1"/>
          </p:cNvSpPr>
          <p:nvPr>
            <p:ph type="title"/>
          </p:nvPr>
        </p:nvSpPr>
        <p:spPr>
          <a:xfrm>
            <a:off x="1213298" y="292435"/>
            <a:ext cx="5492311" cy="81450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Arial"/>
              <a:buNone/>
            </a:pPr>
            <a:r>
              <a:rPr lang="sv-SE" sz="4040" b="1" dirty="0">
                <a:solidFill>
                  <a:schemeClr val="dk1"/>
                </a:solidFill>
              </a:rPr>
              <a:t>APT-material SVOP</a:t>
            </a:r>
            <a:endParaRPr sz="4240" b="1" dirty="0">
              <a:solidFill>
                <a:schemeClr val="dk1"/>
              </a:solidFill>
            </a:endParaRPr>
          </a:p>
        </p:txBody>
      </p:sp>
      <p:pic>
        <p:nvPicPr>
          <p:cNvPr id="162" name="Google Shape;162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13298" y="1432236"/>
            <a:ext cx="3566374" cy="4967075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1"/>
          <p:cNvSpPr txBox="1"/>
          <p:nvPr/>
        </p:nvSpPr>
        <p:spPr>
          <a:xfrm>
            <a:off x="5407015" y="2202872"/>
            <a:ext cx="4758785" cy="2452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endParaRPr sz="280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sv-SE" sz="2800" i="1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Samordnad vård- och omsorgsplanering i sluten och öppen vård</a:t>
            </a:r>
            <a:endParaRPr sz="2800" i="1" dirty="0">
              <a:solidFill>
                <a:srgbClr val="3F3F3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D9DE8DE5-CEBF-45D6-5186-CCD146E00C46}"/>
              </a:ext>
            </a:extLst>
          </p:cNvPr>
          <p:cNvSpPr txBox="1"/>
          <p:nvPr/>
        </p:nvSpPr>
        <p:spPr>
          <a:xfrm>
            <a:off x="10737272" y="6399311"/>
            <a:ext cx="13161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2025-08-06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BE576B6F-5F32-B84E-0E5E-B3C29485663A}"/>
              </a:ext>
            </a:extLst>
          </p:cNvPr>
          <p:cNvSpPr txBox="1"/>
          <p:nvPr/>
        </p:nvSpPr>
        <p:spPr>
          <a:xfrm>
            <a:off x="655881" y="609373"/>
            <a:ext cx="10033584" cy="5555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5400" b="1" dirty="0">
                <a:solidFill>
                  <a:srgbClr val="0070C0"/>
                </a:solidFill>
                <a:latin typeface="Trebuchet MS" panose="020B0603020202020204" pitchFamily="34" charset="0"/>
              </a:rPr>
              <a:t>Lycka till! </a:t>
            </a:r>
          </a:p>
          <a:p>
            <a:pPr>
              <a:spcBef>
                <a:spcPts val="3000"/>
              </a:spcBef>
            </a:pPr>
            <a:r>
              <a:rPr lang="sv-SE" sz="4000" dirty="0"/>
              <a:t>Hör gärna av Er om det dyker upp frågor!</a:t>
            </a:r>
          </a:p>
          <a:p>
            <a:endParaRPr lang="sv-SE" sz="4000" dirty="0"/>
          </a:p>
          <a:p>
            <a:pPr lvl="0">
              <a:buSzPts val="1440"/>
            </a:pPr>
            <a:r>
              <a:rPr lang="sv-SE" sz="2000" dirty="0">
                <a:solidFill>
                  <a:schemeClr val="tx1"/>
                </a:solidFill>
                <a:latin typeface="Trebuchet MS" panose="020B0603020202020204" pitchFamily="34" charset="0"/>
              </a:rPr>
              <a:t>Funktionsbrevlåda SVOP </a:t>
            </a:r>
          </a:p>
          <a:p>
            <a:pPr lvl="0">
              <a:buSzPts val="1440"/>
            </a:pPr>
            <a:r>
              <a:rPr lang="sv-SE" sz="2000" u="sng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Samordnadvardochomsorgsplanering@regionostergotland.se</a:t>
            </a:r>
            <a:r>
              <a:rPr lang="sv-SE" sz="20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 </a:t>
            </a:r>
          </a:p>
          <a:p>
            <a:endParaRPr lang="sv-SE" sz="2000" dirty="0"/>
          </a:p>
          <a:p>
            <a:endParaRPr lang="sv-SE" sz="3200" dirty="0">
              <a:solidFill>
                <a:srgbClr val="0070C0"/>
              </a:solidFill>
            </a:endParaRPr>
          </a:p>
          <a:p>
            <a:r>
              <a:rPr lang="sv-SE" sz="3200" dirty="0">
                <a:solidFill>
                  <a:srgbClr val="0070C0"/>
                </a:solidFill>
              </a:rPr>
              <a:t>Vänliga hälsningar </a:t>
            </a:r>
          </a:p>
          <a:p>
            <a:r>
              <a:rPr lang="sv-SE" sz="3200" dirty="0">
                <a:solidFill>
                  <a:srgbClr val="0070C0"/>
                </a:solidFill>
              </a:rPr>
              <a:t>SVOP-gruppen</a:t>
            </a:r>
          </a:p>
          <a:p>
            <a:endParaRPr lang="sv-SE" sz="4000" dirty="0"/>
          </a:p>
        </p:txBody>
      </p:sp>
      <p:pic>
        <p:nvPicPr>
          <p:cNvPr id="1028" name="Picture 4" descr="Bildresultat för herregud &amp; co förändring">
            <a:extLst>
              <a:ext uri="{FF2B5EF4-FFF2-40B4-BE49-F238E27FC236}">
                <a16:creationId xmlns:a16="http://schemas.microsoft.com/office/drawing/2014/main" id="{F11EE8D3-D80B-5A2F-8B8D-C2BC46469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306" y="3893499"/>
            <a:ext cx="2260677" cy="2271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7306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5"/>
          <p:cNvSpPr txBox="1">
            <a:spLocks noGrp="1"/>
          </p:cNvSpPr>
          <p:nvPr>
            <p:ph type="title"/>
          </p:nvPr>
        </p:nvSpPr>
        <p:spPr>
          <a:xfrm>
            <a:off x="677400" y="630925"/>
            <a:ext cx="8596800" cy="8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ts val="990"/>
              <a:buFont typeface="Arial"/>
            </a:pPr>
            <a:r>
              <a:rPr lang="sv-SE" sz="4040" b="1" dirty="0">
                <a:solidFill>
                  <a:schemeClr val="dk1"/>
                </a:solidFill>
              </a:rPr>
              <a:t>Enkla principer för samverkan</a:t>
            </a:r>
            <a:endParaRPr sz="4040" b="1" dirty="0">
              <a:solidFill>
                <a:schemeClr val="dk1"/>
              </a:solidFill>
            </a:endParaRPr>
          </a:p>
        </p:txBody>
      </p:sp>
      <p:sp>
        <p:nvSpPr>
          <p:cNvPr id="262" name="Google Shape;262;p5"/>
          <p:cNvSpPr txBox="1">
            <a:spLocks noGrp="1"/>
          </p:cNvSpPr>
          <p:nvPr>
            <p:ph type="body" idx="1"/>
          </p:nvPr>
        </p:nvSpPr>
        <p:spPr>
          <a:xfrm>
            <a:off x="597975" y="1488625"/>
            <a:ext cx="9754500" cy="45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400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sz="2200"/>
          </a:p>
          <a:p>
            <a:pPr marL="540000" lvl="0" indent="-36449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40"/>
              <a:buChar char="►"/>
            </a:pPr>
            <a:r>
              <a:rPr lang="sv-SE" sz="2200"/>
              <a:t>Vad är bäst för personen - vad är viktigt för dig och hur kan jag bidra</a:t>
            </a:r>
            <a:endParaRPr sz="2200"/>
          </a:p>
          <a:p>
            <a:pPr marL="4572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sz="2200"/>
          </a:p>
          <a:p>
            <a:pPr marL="540000" lvl="0" indent="-36449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40"/>
              <a:buChar char="►"/>
            </a:pPr>
            <a:r>
              <a:rPr lang="sv-SE" sz="2200"/>
              <a:t>Jag tar ansvar för min del, ger feedback till steget före och frågar hur jag kan underlätta för steget efter</a:t>
            </a:r>
            <a:endParaRPr sz="2200"/>
          </a:p>
          <a:p>
            <a:pPr marL="4572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sv-SE" sz="2200"/>
              <a:t> </a:t>
            </a:r>
            <a:endParaRPr sz="2200"/>
          </a:p>
          <a:p>
            <a:pPr marL="540000" lvl="0" indent="-36449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40"/>
              <a:buChar char="►"/>
            </a:pPr>
            <a:r>
              <a:rPr lang="sv-SE" sz="2200"/>
              <a:t>Jag vill - jag kan, Vi vill - Vi kan tillsammans</a:t>
            </a:r>
            <a:endParaRPr sz="2200"/>
          </a:p>
          <a:p>
            <a:pPr marL="342900" lvl="0" indent="-25145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sz="22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>
          <a:extLst>
            <a:ext uri="{FF2B5EF4-FFF2-40B4-BE49-F238E27FC236}">
              <a16:creationId xmlns:a16="http://schemas.microsoft.com/office/drawing/2014/main" id="{22E270DB-FA33-39ED-6F75-EF3EF5AA1F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1">
            <a:extLst>
              <a:ext uri="{FF2B5EF4-FFF2-40B4-BE49-F238E27FC236}">
                <a16:creationId xmlns:a16="http://schemas.microsoft.com/office/drawing/2014/main" id="{E8B003B2-9696-21B9-F56D-FD2C0B557E4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Arial"/>
              <a:buNone/>
            </a:pPr>
            <a:r>
              <a:rPr lang="sv-SE" sz="4040" b="1" dirty="0">
                <a:solidFill>
                  <a:schemeClr val="dk1"/>
                </a:solidFill>
              </a:rPr>
              <a:t>Inledning</a:t>
            </a:r>
            <a:endParaRPr sz="4240" b="1" dirty="0">
              <a:solidFill>
                <a:schemeClr val="dk1"/>
              </a:solidFill>
            </a:endParaRP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867833F-F1D8-DC0D-11C0-54B976F860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7333" y="1488614"/>
            <a:ext cx="9921979" cy="4448548"/>
          </a:xfrm>
        </p:spPr>
        <p:txBody>
          <a:bodyPr/>
          <a:lstStyle/>
          <a:p>
            <a:pPr marL="137160" indent="0">
              <a:buNone/>
            </a:pPr>
            <a:r>
              <a:rPr lang="sv-SE" b="1" dirty="0">
                <a:solidFill>
                  <a:schemeClr val="tx1"/>
                </a:solidFill>
              </a:rPr>
              <a:t>Börja med att titta på den film som ligger närmast ditt verksamhetsområde </a:t>
            </a:r>
            <a:br>
              <a:rPr lang="sv-SE" dirty="0"/>
            </a:br>
            <a:r>
              <a:rPr lang="sv-SE" b="1" dirty="0">
                <a:solidFill>
                  <a:schemeClr val="tx1"/>
                </a:solidFill>
              </a:rPr>
              <a:t>men du behöver dock  ha kunskap om båda processerna för en helhetsförståelse</a:t>
            </a:r>
          </a:p>
          <a:p>
            <a:pPr marL="137160" indent="0">
              <a:buNone/>
            </a:pPr>
            <a:endParaRPr lang="sv-SE" b="1" dirty="0">
              <a:solidFill>
                <a:schemeClr val="tx1"/>
              </a:solidFill>
            </a:endParaRPr>
          </a:p>
          <a:p>
            <a:pPr marL="137160" indent="0">
              <a:buNone/>
            </a:pPr>
            <a:endParaRPr lang="sv-SE" dirty="0"/>
          </a:p>
          <a:p>
            <a:r>
              <a:rPr lang="sv-SE" dirty="0">
                <a:solidFill>
                  <a:schemeClr val="tx1"/>
                </a:solidFill>
              </a:rPr>
              <a:t>Länk till </a:t>
            </a:r>
            <a:r>
              <a:rPr lang="sv-SE" dirty="0">
                <a:solidFill>
                  <a:schemeClr val="tx1"/>
                </a:solidFill>
                <a:hlinkClick r:id="rId3"/>
              </a:rPr>
              <a:t>film om slutenvårdsprocessen </a:t>
            </a:r>
            <a:r>
              <a:rPr lang="sv-SE" dirty="0">
                <a:solidFill>
                  <a:schemeClr val="tx1"/>
                </a:solidFill>
              </a:rPr>
              <a:t>(8:48 min)</a:t>
            </a:r>
            <a:br>
              <a:rPr lang="sv-SE" dirty="0">
                <a:solidFill>
                  <a:schemeClr val="tx1"/>
                </a:solidFill>
              </a:rPr>
            </a:br>
            <a:br>
              <a:rPr lang="sv-SE" dirty="0">
                <a:solidFill>
                  <a:schemeClr val="tx1"/>
                </a:solidFill>
              </a:rPr>
            </a:br>
            <a:endParaRPr lang="sv-SE" dirty="0">
              <a:solidFill>
                <a:schemeClr val="tx1"/>
              </a:solidFill>
            </a:endParaRPr>
          </a:p>
          <a:p>
            <a:r>
              <a:rPr lang="sv-SE" dirty="0">
                <a:solidFill>
                  <a:schemeClr val="tx1"/>
                </a:solidFill>
              </a:rPr>
              <a:t>Länk till </a:t>
            </a:r>
            <a:r>
              <a:rPr lang="sv-SE" dirty="0">
                <a:solidFill>
                  <a:schemeClr val="tx1"/>
                </a:solidFill>
                <a:hlinkClick r:id="rId4"/>
              </a:rPr>
              <a:t>film om öppenvårdsprocessen </a:t>
            </a:r>
            <a:r>
              <a:rPr lang="sv-SE" dirty="0">
                <a:solidFill>
                  <a:schemeClr val="tx1"/>
                </a:solidFill>
              </a:rPr>
              <a:t>(7:30 min)</a:t>
            </a:r>
          </a:p>
        </p:txBody>
      </p:sp>
    </p:spTree>
    <p:extLst>
      <p:ext uri="{BB962C8B-B14F-4D97-AF65-F5344CB8AC3E}">
        <p14:creationId xmlns:p14="http://schemas.microsoft.com/office/powerpoint/2010/main" val="388337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2"/>
          <p:cNvSpPr txBox="1"/>
          <p:nvPr/>
        </p:nvSpPr>
        <p:spPr>
          <a:xfrm>
            <a:off x="326279" y="0"/>
            <a:ext cx="8679176" cy="471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2800" b="1" dirty="0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rPr>
              <a:t>Slutenvårdsprocessen</a:t>
            </a:r>
            <a:endParaRPr sz="2800" b="1" dirty="0">
              <a:solidFill>
                <a:srgbClr val="3F3F3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D69490C9-0876-0348-C33C-2971EB9BAC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043" y="512615"/>
            <a:ext cx="11218218" cy="622069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>
          <a:extLst>
            <a:ext uri="{FF2B5EF4-FFF2-40B4-BE49-F238E27FC236}">
              <a16:creationId xmlns:a16="http://schemas.microsoft.com/office/drawing/2014/main" id="{34A31F71-7B13-8BBC-8A08-4FCA1439B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2">
            <a:extLst>
              <a:ext uri="{FF2B5EF4-FFF2-40B4-BE49-F238E27FC236}">
                <a16:creationId xmlns:a16="http://schemas.microsoft.com/office/drawing/2014/main" id="{29DD9AE4-ACE0-8EC2-E30E-E9F7F6E17450}"/>
              </a:ext>
            </a:extLst>
          </p:cNvPr>
          <p:cNvSpPr txBox="1"/>
          <p:nvPr/>
        </p:nvSpPr>
        <p:spPr>
          <a:xfrm>
            <a:off x="534147" y="637309"/>
            <a:ext cx="8679176" cy="471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2800" b="1" dirty="0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rPr>
              <a:t>Öppenvårdsprocessen</a:t>
            </a:r>
            <a:endParaRPr sz="2800" b="1" dirty="0">
              <a:solidFill>
                <a:srgbClr val="3F3F3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3" name="Google Shape;313;p42">
            <a:extLst>
              <a:ext uri="{FF2B5EF4-FFF2-40B4-BE49-F238E27FC236}">
                <a16:creationId xmlns:a16="http://schemas.microsoft.com/office/drawing/2014/main" id="{ABA603F5-475E-C0ED-9E72-09547E52AD4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2475" y="1806600"/>
            <a:ext cx="10376950" cy="3244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2768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F0CB6350-AF59-2E54-0143-B16947F97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040" b="1" dirty="0">
                <a:solidFill>
                  <a:schemeClr val="tx1"/>
                </a:solidFill>
              </a:rPr>
              <a:t>Diskussionsfrågor</a:t>
            </a:r>
          </a:p>
        </p:txBody>
      </p:sp>
      <p:sp>
        <p:nvSpPr>
          <p:cNvPr id="177" name="Google Shape;177;p23"/>
          <p:cNvSpPr txBox="1">
            <a:spLocks noGrp="1"/>
          </p:cNvSpPr>
          <p:nvPr>
            <p:ph type="body" idx="1"/>
          </p:nvPr>
        </p:nvSpPr>
        <p:spPr>
          <a:xfrm>
            <a:off x="677334" y="1542472"/>
            <a:ext cx="9713575" cy="459509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fontAlgn="base">
              <a:spcBef>
                <a:spcPts val="2000"/>
              </a:spcBef>
            </a:pPr>
            <a:r>
              <a:rPr lang="sv-SE" sz="2800" dirty="0">
                <a:solidFill>
                  <a:schemeClr val="tx1"/>
                </a:solidFill>
              </a:rPr>
              <a:t>Vad är viktigt att göra utifrån din profession och din verksamhets ansvar i processen för samordnad vård-och omsorgsplanering?</a:t>
            </a:r>
          </a:p>
          <a:p>
            <a:pPr fontAlgn="base">
              <a:spcBef>
                <a:spcPts val="2000"/>
              </a:spcBef>
            </a:pPr>
            <a:r>
              <a:rPr lang="sv-SE" sz="2800" dirty="0">
                <a:solidFill>
                  <a:schemeClr val="tx1"/>
                </a:solidFill>
              </a:rPr>
              <a:t>Vad behöver jag/vi för att följa processen (kunskap, förändra arbetssätt, annat)?</a:t>
            </a:r>
          </a:p>
          <a:p>
            <a:pPr fontAlgn="base">
              <a:spcBef>
                <a:spcPts val="2000"/>
              </a:spcBef>
            </a:pPr>
            <a:r>
              <a:rPr lang="sv-SE" sz="2800" dirty="0">
                <a:solidFill>
                  <a:schemeClr val="tx1"/>
                </a:solidFill>
              </a:rPr>
              <a:t>Vad är/innebär utskrivningsklar för dig?</a:t>
            </a:r>
          </a:p>
          <a:p>
            <a:pPr fontAlgn="base">
              <a:spcBef>
                <a:spcPts val="2000"/>
              </a:spcBef>
            </a:pPr>
            <a:r>
              <a:rPr lang="sv-SE" sz="2800" dirty="0">
                <a:solidFill>
                  <a:schemeClr val="tx1"/>
                </a:solidFill>
              </a:rPr>
              <a:t>Vad behöver jag/vi för information från andra och vilken information är viktig att jag/vi förmedlar?		</a:t>
            </a:r>
            <a:endParaRPr sz="280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2000"/>
              </a:spcBef>
              <a:spcAft>
                <a:spcPts val="0"/>
              </a:spcAft>
              <a:buNone/>
            </a:pPr>
            <a:r>
              <a:rPr lang="sv-SE" sz="2800" dirty="0">
                <a:solidFill>
                  <a:schemeClr val="tx1"/>
                </a:solidFill>
              </a:rPr>
              <a:t>							</a:t>
            </a:r>
            <a:endParaRPr sz="280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2000"/>
              </a:spcBef>
              <a:spcAft>
                <a:spcPts val="0"/>
              </a:spcAft>
              <a:buNone/>
            </a:pPr>
            <a:r>
              <a:rPr lang="sv-SE" sz="2800" dirty="0">
                <a:solidFill>
                  <a:schemeClr val="tx1"/>
                </a:solidFill>
              </a:rPr>
              <a:t>							</a:t>
            </a:r>
            <a:endParaRPr sz="280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2000"/>
              </a:spcBef>
              <a:spcAft>
                <a:spcPts val="0"/>
              </a:spcAft>
              <a:buNone/>
            </a:pPr>
            <a:endParaRPr sz="280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2000"/>
              </a:spcBef>
              <a:spcAft>
                <a:spcPts val="0"/>
              </a:spcAft>
              <a:buNone/>
            </a:pPr>
            <a:endParaRPr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4"/>
          <p:cNvSpPr txBox="1">
            <a:spLocks noGrp="1"/>
          </p:cNvSpPr>
          <p:nvPr>
            <p:ph type="title"/>
          </p:nvPr>
        </p:nvSpPr>
        <p:spPr>
          <a:xfrm>
            <a:off x="455652" y="415637"/>
            <a:ext cx="10182297" cy="12972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r>
              <a:rPr lang="sv-SE" sz="4040" dirty="0">
                <a:solidFill>
                  <a:schemeClr val="tx1"/>
                </a:solidFill>
              </a:rPr>
              <a:t>Hur tar vi hand om det som framkommit via diskussionsfrågorna?</a:t>
            </a:r>
            <a:endParaRPr sz="4040" dirty="0">
              <a:solidFill>
                <a:schemeClr val="tx1"/>
              </a:solidFill>
            </a:endParaRP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23537E0-09B4-08CB-EBC4-E43C92180B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5651" y="2030453"/>
            <a:ext cx="9612175" cy="4096969"/>
          </a:xfrm>
        </p:spPr>
        <p:txBody>
          <a:bodyPr>
            <a:normAutofit/>
          </a:bodyPr>
          <a:lstStyle/>
          <a:p>
            <a:pPr>
              <a:spcBef>
                <a:spcPts val="2000"/>
              </a:spcBef>
            </a:pPr>
            <a:r>
              <a:rPr lang="sv-SE" sz="3200" dirty="0">
                <a:solidFill>
                  <a:schemeClr val="tx1"/>
                </a:solidFill>
              </a:rPr>
              <a:t>Vad behöver jag/vi veta, kunna och göra?</a:t>
            </a:r>
          </a:p>
          <a:p>
            <a:pPr>
              <a:spcBef>
                <a:spcPts val="2000"/>
              </a:spcBef>
            </a:pPr>
            <a:r>
              <a:rPr lang="sv-SE" sz="3200" dirty="0">
                <a:solidFill>
                  <a:schemeClr val="tx1"/>
                </a:solidFill>
              </a:rPr>
              <a:t>Hur kommer jag/vi vidare, vad är nästa steg?</a:t>
            </a:r>
          </a:p>
          <a:p>
            <a:pPr>
              <a:spcBef>
                <a:spcPts val="2000"/>
              </a:spcBef>
            </a:pPr>
            <a:r>
              <a:rPr lang="sv-SE" sz="3200" dirty="0">
                <a:solidFill>
                  <a:schemeClr val="tx1"/>
                </a:solidFill>
              </a:rPr>
              <a:t>Behöver jag/vi ändra arbetssätt?</a:t>
            </a:r>
          </a:p>
          <a:p>
            <a:pPr>
              <a:spcBef>
                <a:spcPts val="2000"/>
              </a:spcBef>
            </a:pPr>
            <a:r>
              <a:rPr lang="sv-SE" sz="3200" dirty="0">
                <a:solidFill>
                  <a:schemeClr val="tx1"/>
                </a:solidFill>
              </a:rPr>
              <a:t>Hur följer vi upp? </a:t>
            </a:r>
            <a:br>
              <a:rPr lang="sv-SE" sz="3200" dirty="0">
                <a:solidFill>
                  <a:schemeClr val="tx1"/>
                </a:solidFill>
              </a:rPr>
            </a:br>
            <a:endParaRPr lang="sv-SE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8"/>
          <p:cNvSpPr txBox="1">
            <a:spLocks noGrp="1"/>
          </p:cNvSpPr>
          <p:nvPr>
            <p:ph type="title"/>
          </p:nvPr>
        </p:nvSpPr>
        <p:spPr>
          <a:xfrm>
            <a:off x="709211" y="342408"/>
            <a:ext cx="9286946" cy="883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sv-SE" sz="4040" dirty="0">
                <a:solidFill>
                  <a:schemeClr val="tx1"/>
                </a:solidFill>
              </a:rPr>
              <a:t>Länkar till ytterligare information</a:t>
            </a:r>
            <a:endParaRPr sz="4040" dirty="0">
              <a:solidFill>
                <a:schemeClr val="tx1"/>
              </a:solidFill>
            </a:endParaRPr>
          </a:p>
        </p:txBody>
      </p:sp>
      <p:sp>
        <p:nvSpPr>
          <p:cNvPr id="218" name="Google Shape;218;p28"/>
          <p:cNvSpPr txBox="1">
            <a:spLocks noGrp="1"/>
          </p:cNvSpPr>
          <p:nvPr>
            <p:ph type="body" idx="1"/>
          </p:nvPr>
        </p:nvSpPr>
        <p:spPr>
          <a:xfrm>
            <a:off x="709211" y="1225432"/>
            <a:ext cx="11281020" cy="4673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indent="-342900">
              <a:spcBef>
                <a:spcPts val="2000"/>
              </a:spcBef>
            </a:pPr>
            <a:r>
              <a:rPr lang="sv-SE" sz="2100" dirty="0" err="1">
                <a:solidFill>
                  <a:srgbClr val="0070C0"/>
                </a:solidFill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SVOP:s</a:t>
            </a:r>
            <a:r>
              <a:rPr lang="sv-SE" sz="2100" dirty="0">
                <a:solidFill>
                  <a:srgbClr val="0070C0"/>
                </a:solidFill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hemsida </a:t>
            </a:r>
            <a:endParaRPr lang="sv-SE" sz="2100" dirty="0">
              <a:solidFill>
                <a:srgbClr val="0070C0"/>
              </a:solidFill>
              <a:sym typeface="Arial"/>
            </a:endParaRPr>
          </a:p>
          <a:p>
            <a:pPr marL="342900" indent="-342900">
              <a:spcBef>
                <a:spcPts val="2000"/>
              </a:spcBef>
            </a:pPr>
            <a:r>
              <a:rPr lang="sv-SE" sz="2100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Riktlinje Slutenvårdsprocessen</a:t>
            </a:r>
            <a:endParaRPr lang="sv-SE" sz="2100" dirty="0">
              <a:solidFill>
                <a:srgbClr val="0070C0"/>
              </a:solidFill>
            </a:endParaRPr>
          </a:p>
          <a:p>
            <a:pPr marL="342900" indent="-342900">
              <a:spcBef>
                <a:spcPts val="2000"/>
              </a:spcBef>
            </a:pPr>
            <a:r>
              <a:rPr lang="sv-SE" sz="2100" dirty="0">
                <a:solidFill>
                  <a:srgbClr val="0070C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Riktlinje Öppenvårdsprocessen</a:t>
            </a:r>
            <a:endParaRPr lang="sv-SE" sz="2100" dirty="0">
              <a:solidFill>
                <a:srgbClr val="0070C0"/>
              </a:solidFill>
            </a:endParaRPr>
          </a:p>
          <a:p>
            <a:pPr marL="342900" indent="-342900">
              <a:spcBef>
                <a:spcPts val="2000"/>
              </a:spcBef>
            </a:pPr>
            <a:r>
              <a:rPr lang="sv-SE" sz="2100" dirty="0">
                <a:solidFill>
                  <a:srgbClr val="0070C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Cosmic Link</a:t>
            </a:r>
            <a:endParaRPr lang="sv-SE" sz="2100" dirty="0">
              <a:solidFill>
                <a:srgbClr val="0070C0"/>
              </a:solidFill>
            </a:endParaRPr>
          </a:p>
          <a:p>
            <a:pPr marL="342900" indent="-342900">
              <a:spcBef>
                <a:spcPts val="0"/>
              </a:spcBef>
            </a:pPr>
            <a:endParaRPr lang="sv-SE" sz="2100" dirty="0">
              <a:solidFill>
                <a:srgbClr val="0070C0"/>
              </a:solidFill>
            </a:endParaRPr>
          </a:p>
          <a:p>
            <a:pPr marL="342900" indent="-342900">
              <a:spcBef>
                <a:spcPts val="0"/>
              </a:spcBef>
            </a:pPr>
            <a:r>
              <a:rPr lang="sv-SE" sz="2100" dirty="0">
                <a:solidFill>
                  <a:srgbClr val="0070C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Lag (2017:612) om samverkan vid utskrivning från sluten hälso- och sjukvård</a:t>
            </a:r>
            <a:endParaRPr lang="sv-SE" sz="2100" dirty="0">
              <a:solidFill>
                <a:srgbClr val="0070C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sv-SE" sz="21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6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800" cy="38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</p:txBody>
      </p:sp>
      <p:pic>
        <p:nvPicPr>
          <p:cNvPr id="203" name="Google Shape;203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9575" y="237425"/>
            <a:ext cx="11884500" cy="652955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4" name="Google Shape;204;p26"/>
          <p:cNvCxnSpPr/>
          <p:nvPr/>
        </p:nvCxnSpPr>
        <p:spPr>
          <a:xfrm flipH="1">
            <a:off x="2631900" y="2842225"/>
            <a:ext cx="875100" cy="3215400"/>
          </a:xfrm>
          <a:prstGeom prst="straightConnector1">
            <a:avLst/>
          </a:prstGeom>
          <a:noFill/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05" name="Google Shape;205;p26"/>
          <p:cNvCxnSpPr/>
          <p:nvPr/>
        </p:nvCxnSpPr>
        <p:spPr>
          <a:xfrm flipH="1">
            <a:off x="3039050" y="3045750"/>
            <a:ext cx="447600" cy="3581700"/>
          </a:xfrm>
          <a:prstGeom prst="straightConnector1">
            <a:avLst/>
          </a:prstGeom>
          <a:noFill/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Fasett">
  <a:themeElements>
    <a:clrScheme name="Facet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Fasett">
  <a:themeElements>
    <a:clrScheme name="Facet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481</TotalTime>
  <Words>637</Words>
  <Application>Microsoft Office PowerPoint</Application>
  <PresentationFormat>Bredbild</PresentationFormat>
  <Paragraphs>75</Paragraphs>
  <Slides>10</Slides>
  <Notes>9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10</vt:i4>
      </vt:variant>
    </vt:vector>
  </HeadingPairs>
  <TitlesOfParts>
    <vt:vector size="16" baseType="lpstr">
      <vt:lpstr>Arial</vt:lpstr>
      <vt:lpstr>Trebuchet MS</vt:lpstr>
      <vt:lpstr>Calibri</vt:lpstr>
      <vt:lpstr>Noto Sans Symbols</vt:lpstr>
      <vt:lpstr>Fasett</vt:lpstr>
      <vt:lpstr>1_Fasett</vt:lpstr>
      <vt:lpstr>APT-material SVOP</vt:lpstr>
      <vt:lpstr>Enkla principer för samverkan</vt:lpstr>
      <vt:lpstr>Inledning</vt:lpstr>
      <vt:lpstr>PowerPoint-presentation</vt:lpstr>
      <vt:lpstr>PowerPoint-presentation</vt:lpstr>
      <vt:lpstr>Diskussionsfrågor</vt:lpstr>
      <vt:lpstr>Hur tar vi hand om det som framkommit via diskussionsfrågorna?</vt:lpstr>
      <vt:lpstr>Länkar till ytterligare information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Eriksson Annelie</dc:creator>
  <cp:lastModifiedBy>Eriksson Annelie</cp:lastModifiedBy>
  <cp:revision>12</cp:revision>
  <dcterms:modified xsi:type="dcterms:W3CDTF">2025-08-28T13:41:01Z</dcterms:modified>
</cp:coreProperties>
</file>