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66" r:id="rId3"/>
    <p:sldId id="261" r:id="rId4"/>
    <p:sldId id="370" r:id="rId5"/>
    <p:sldId id="26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122E"/>
    <a:srgbClr val="9D1E52"/>
    <a:srgbClr val="FB575C"/>
    <a:srgbClr val="D47800"/>
    <a:srgbClr val="092D59"/>
    <a:srgbClr val="4D648A"/>
    <a:srgbClr val="2A6C81"/>
    <a:srgbClr val="BCC811"/>
    <a:srgbClr val="817D0F"/>
    <a:srgbClr val="92A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1481" autoAdjust="0"/>
  </p:normalViewPr>
  <p:slideViewPr>
    <p:cSldViewPr snapToGrid="0">
      <p:cViewPr varScale="1">
        <p:scale>
          <a:sx n="78" d="100"/>
          <a:sy n="78" d="100"/>
        </p:scale>
        <p:origin x="187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63752-12E1-422B-A0FB-57E1600FA014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5F89B-F0FA-4480-95D6-53CFB69B17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708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B5F89B-F0FA-4480-95D6-53CFB69B174D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1118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B5F89B-F0FA-4480-95D6-53CFB69B174D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2034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Materialet ska bidra till att patient och närstående ska: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accent6"/>
                </a:solidFill>
              </a:rPr>
              <a:t>Veta: </a:t>
            </a:r>
            <a:r>
              <a:rPr lang="sv-SE" dirty="0"/>
              <a:t>Sina rättigheter och skyldigheter och hur man själv kan bidra till säker vård.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accent6"/>
                </a:solidFill>
              </a:rPr>
              <a:t>Känna</a:t>
            </a:r>
            <a:r>
              <a:rPr lang="sv-SE" dirty="0"/>
              <a:t>: Trygghet och förtroende för vården.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accent6"/>
                </a:solidFill>
              </a:rPr>
              <a:t>Göra: </a:t>
            </a:r>
            <a:r>
              <a:rPr lang="sv-SE" dirty="0"/>
              <a:t>Vara delaktig utifrån bästa förmåga och ställa frågor.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B5F89B-F0FA-4480-95D6-53CFB69B174D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5755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 delar ut materialet i samband med inskrivningen och </a:t>
            </a:r>
            <a:r>
              <a:rPr lang="sv-S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förklarar att det är viktigt att hen känner sig trygg och säker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0" indent="0">
              <a:buFont typeface="+mj-lt"/>
              <a:buNone/>
            </a:pP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Du förklarar att materialet sammanfattar det som är viktigt att tänka på för att sjukhusvistelsen ska bli så trygg och säker som möjligt och att (och hur) hen</a:t>
            </a:r>
          </a:p>
          <a:p>
            <a:pPr marL="0" indent="0">
              <a:buFont typeface="+mj-lt"/>
              <a:buNone/>
            </a:pP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som patient kan bidra till detta i samverkan med dig som vårdar. Viktigt också att förmedla att vi </a:t>
            </a:r>
            <a:r>
              <a:rPr lang="sv-S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jobbar tillsammans för att göra vården säker 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ansvaret får </a:t>
            </a:r>
          </a:p>
          <a:p>
            <a:pPr marL="0" indent="0">
              <a:buFont typeface="+mj-lt"/>
              <a:buNone/>
            </a:pPr>
            <a:r>
              <a:rPr lang="sv-SE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sv-SE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 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läggas för ”tungt” för patienten.</a:t>
            </a:r>
          </a:p>
          <a:p>
            <a:pPr marL="0" indent="0">
              <a:buFont typeface="+mj-lt"/>
              <a:buNone/>
            </a:pP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  Om delar i materialet är särskilt viktiga för </a:t>
            </a:r>
            <a:r>
              <a:rPr lang="sv-S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 unika patienten 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 ni med fördel markera dessa tillsammans. </a:t>
            </a:r>
          </a:p>
          <a:p>
            <a:pPr marL="0" indent="0">
              <a:buFont typeface="+mj-lt"/>
              <a:buNone/>
            </a:pP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  Du uppmuntrar patienten att ställa frågor om det är något som hen undrar. </a:t>
            </a:r>
          </a:p>
          <a:p>
            <a:pPr marL="228600" indent="-228600">
              <a:buFont typeface="+mj-lt"/>
              <a:buAutoNum type="arabicPeriod" startAt="4"/>
            </a:pP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 kan tipsa om att det finns fakta och råd om hälsa och vård samt regler och rättigheter på 1177.se (och </a:t>
            </a:r>
            <a:r>
              <a:rPr lang="sv-S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</a:t>
            </a: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andra informationskällor utifrån situation) om </a:t>
            </a:r>
          </a:p>
          <a:p>
            <a:pPr marL="0" indent="0">
              <a:buFont typeface="+mj-lt"/>
              <a:buNone/>
            </a:pPr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patienten vill läsa mer på egen hand.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B5F89B-F0FA-4480-95D6-53CFB69B174D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9969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B5F89B-F0FA-4480-95D6-53CFB69B174D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545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LevandeBibliotek@regionostergotland.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134C841-7519-4BD3-92C9-F192E3D04C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Din säkerhet på sjukhus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78AEC257-7E49-439C-86A2-CF67FC768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Informationsmaterial för dialog med patient och närstående</a:t>
            </a:r>
          </a:p>
        </p:txBody>
      </p:sp>
      <p:pic>
        <p:nvPicPr>
          <p:cNvPr id="3" name="Platshållare för bild 2">
            <a:extLst>
              <a:ext uri="{FF2B5EF4-FFF2-40B4-BE49-F238E27FC236}">
                <a16:creationId xmlns:a16="http://schemas.microsoft.com/office/drawing/2014/main" id="{5A203E8A-CC6A-A388-AE7F-1374FC2B3E4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" t="15788" b="29464"/>
          <a:stretch/>
        </p:blipFill>
        <p:spPr>
          <a:xfrm>
            <a:off x="0" y="0"/>
            <a:ext cx="12192000" cy="4518000"/>
          </a:xfrm>
        </p:spPr>
      </p:pic>
    </p:spTree>
    <p:extLst>
      <p:ext uri="{BB962C8B-B14F-4D97-AF65-F5344CB8AC3E}">
        <p14:creationId xmlns:p14="http://schemas.microsoft.com/office/powerpoint/2010/main" val="23057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F841861-E128-6C1D-F774-36FD582A1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82718"/>
            <a:ext cx="5151600" cy="4060800"/>
          </a:xfrm>
        </p:spPr>
        <p:txBody>
          <a:bodyPr/>
          <a:lstStyle/>
          <a:p>
            <a:pPr marL="0" indent="0">
              <a:buNone/>
            </a:pPr>
            <a:r>
              <a:rPr lang="sv-SE" sz="2000" b="1" dirty="0"/>
              <a:t>Syfte</a:t>
            </a:r>
          </a:p>
          <a:p>
            <a:r>
              <a:rPr lang="sv-SE" sz="1800" dirty="0"/>
              <a:t>Stödja dialogen om säker vård</a:t>
            </a:r>
            <a:endParaRPr lang="sv-SE" sz="1800" strike="sngStrike" dirty="0"/>
          </a:p>
          <a:p>
            <a:r>
              <a:rPr lang="sv-SE" sz="1800" dirty="0"/>
              <a:t>Förmedla kunskap till patient och närstående</a:t>
            </a:r>
          </a:p>
          <a:p>
            <a:pPr marL="0" indent="0">
              <a:buNone/>
            </a:pPr>
            <a:r>
              <a:rPr lang="sv-SE" sz="2000" b="1" dirty="0"/>
              <a:t> Mål</a:t>
            </a:r>
          </a:p>
          <a:p>
            <a:r>
              <a:rPr lang="sv-SE" sz="1800" dirty="0"/>
              <a:t>Öka patientsäkerheten</a:t>
            </a:r>
          </a:p>
          <a:p>
            <a:r>
              <a:rPr lang="sv-SE" sz="1800" dirty="0"/>
              <a:t>Öka patientens delaktighet i sin vård</a:t>
            </a:r>
          </a:p>
          <a:p>
            <a:endParaRPr lang="sv-SE" sz="1800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EA81938-1933-73B4-4D50-E2AD340C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2</a:t>
            </a:fld>
            <a:endParaRPr lang="sv-SE" dirty="0"/>
          </a:p>
        </p:txBody>
      </p:sp>
      <p:pic>
        <p:nvPicPr>
          <p:cNvPr id="18" name="Platshållare för bild 17">
            <a:extLst>
              <a:ext uri="{FF2B5EF4-FFF2-40B4-BE49-F238E27FC236}">
                <a16:creationId xmlns:a16="http://schemas.microsoft.com/office/drawing/2014/main" id="{90341C0D-EFAB-DDFC-DD84-E2B85C9233D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3" r="18547" b="375"/>
          <a:stretch/>
        </p:blipFill>
        <p:spPr>
          <a:xfrm>
            <a:off x="6141000" y="179839"/>
            <a:ext cx="5871000" cy="5871601"/>
          </a:xfrm>
        </p:spPr>
      </p:pic>
      <p:grpSp>
        <p:nvGrpSpPr>
          <p:cNvPr id="23" name="Grupp 22">
            <a:extLst>
              <a:ext uri="{FF2B5EF4-FFF2-40B4-BE49-F238E27FC236}">
                <a16:creationId xmlns:a16="http://schemas.microsoft.com/office/drawing/2014/main" id="{6C16CDE7-44B5-6BA4-4FDE-137F730AA4CE}"/>
              </a:ext>
            </a:extLst>
          </p:cNvPr>
          <p:cNvGrpSpPr/>
          <p:nvPr/>
        </p:nvGrpSpPr>
        <p:grpSpPr>
          <a:xfrm>
            <a:off x="180000" y="358746"/>
            <a:ext cx="2790393" cy="252000"/>
            <a:chOff x="221501" y="5502191"/>
            <a:chExt cx="2790393" cy="252000"/>
          </a:xfrm>
        </p:grpSpPr>
        <p:sp>
          <p:nvSpPr>
            <p:cNvPr id="13" name="Flödesschema: Uppehåll 12">
              <a:extLst>
                <a:ext uri="{FF2B5EF4-FFF2-40B4-BE49-F238E27FC236}">
                  <a16:creationId xmlns:a16="http://schemas.microsoft.com/office/drawing/2014/main" id="{13445BDF-D9B5-1FF7-7F05-1316FB54FD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74498" y="5502191"/>
              <a:ext cx="237396" cy="252000"/>
            </a:xfrm>
            <a:prstGeom prst="flowChartDelay">
              <a:avLst/>
            </a:prstGeom>
            <a:solidFill>
              <a:srgbClr val="FF9E9E"/>
            </a:solidFill>
            <a:ln w="28575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FF0000"/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0000"/>
                </a:lnSpc>
              </a:pPr>
              <a:endParaRPr lang="sv-SE" sz="1600">
                <a:solidFill>
                  <a:srgbClr val="242831"/>
                </a:solidFill>
              </a:endParaRPr>
            </a:p>
          </p:txBody>
        </p:sp>
        <p:sp>
          <p:nvSpPr>
            <p:cNvPr id="14" name="Rubrik 1">
              <a:extLst>
                <a:ext uri="{FF2B5EF4-FFF2-40B4-BE49-F238E27FC236}">
                  <a16:creationId xmlns:a16="http://schemas.microsoft.com/office/drawing/2014/main" id="{1E9AC2AF-3CBA-3665-32BF-56E89E4ADA4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21501" y="5502191"/>
              <a:ext cx="2568760" cy="252000"/>
            </a:xfrm>
            <a:prstGeom prst="rect">
              <a:avLst/>
            </a:prstGeom>
            <a:solidFill>
              <a:srgbClr val="FF9E9E"/>
            </a:solidFill>
          </p:spPr>
          <p:txBody>
            <a:bodyPr vert="horz" lIns="216000" tIns="36000" rIns="0" bIns="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1" kern="120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>
                <a:spcBef>
                  <a:spcPct val="1400000"/>
                </a:spcBef>
              </a:pPr>
              <a:r>
                <a:rPr lang="sv-SE" sz="1050" b="0" cap="all" spc="200" dirty="0">
                  <a:solidFill>
                    <a:srgbClr val="242831"/>
                  </a:solidFill>
                </a:rPr>
                <a:t>DIN SÄKERHET PÅ SJUKHUS</a:t>
              </a:r>
            </a:p>
          </p:txBody>
        </p:sp>
      </p:grpSp>
      <p:sp>
        <p:nvSpPr>
          <p:cNvPr id="24" name="Rubrik 2">
            <a:extLst>
              <a:ext uri="{FF2B5EF4-FFF2-40B4-BE49-F238E27FC236}">
                <a16:creationId xmlns:a16="http://schemas.microsoft.com/office/drawing/2014/main" id="{83015C72-944D-8E71-74AB-44B4537CB161}"/>
              </a:ext>
            </a:extLst>
          </p:cNvPr>
          <p:cNvSpPr txBox="1">
            <a:spLocks/>
          </p:cNvSpPr>
          <p:nvPr/>
        </p:nvSpPr>
        <p:spPr>
          <a:xfrm>
            <a:off x="539999" y="755268"/>
            <a:ext cx="51516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sv-SE" dirty="0"/>
              <a:t>”Din säkerhet på sjukhus” </a:t>
            </a:r>
            <a:br>
              <a:rPr lang="sv-SE" dirty="0"/>
            </a:br>
            <a:r>
              <a:rPr lang="sv-SE" dirty="0"/>
              <a:t>- för en trygg och säker vård</a:t>
            </a:r>
          </a:p>
        </p:txBody>
      </p:sp>
    </p:spTree>
    <p:extLst>
      <p:ext uri="{BB962C8B-B14F-4D97-AF65-F5344CB8AC3E}">
        <p14:creationId xmlns:p14="http://schemas.microsoft.com/office/powerpoint/2010/main" val="1106421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ubrik 2">
            <a:extLst>
              <a:ext uri="{FF2B5EF4-FFF2-40B4-BE49-F238E27FC236}">
                <a16:creationId xmlns:a16="http://schemas.microsoft.com/office/drawing/2014/main" id="{3AE970EF-8B83-74C1-DFE2-363A729548BF}"/>
              </a:ext>
            </a:extLst>
          </p:cNvPr>
          <p:cNvSpPr txBox="1">
            <a:spLocks/>
          </p:cNvSpPr>
          <p:nvPr/>
        </p:nvSpPr>
        <p:spPr>
          <a:xfrm>
            <a:off x="539999" y="610746"/>
            <a:ext cx="51516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sv-SE" dirty="0"/>
              <a:t>Patient och närstående ska…</a:t>
            </a:r>
          </a:p>
        </p:txBody>
      </p:sp>
      <p:pic>
        <p:nvPicPr>
          <p:cNvPr id="3" name="InsertedImage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8" t="-179" r="4913" b="179"/>
          <a:stretch/>
        </p:blipFill>
        <p:spPr>
          <a:xfrm>
            <a:off x="6141000" y="179839"/>
            <a:ext cx="5871000" cy="5871601"/>
          </a:xfr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64B0884-58AD-4B6A-B212-9E56FCAE0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079" y="1791029"/>
            <a:ext cx="5309267" cy="4060800"/>
          </a:xfrm>
        </p:spPr>
        <p:txBody>
          <a:bodyPr/>
          <a:lstStyle/>
          <a:p>
            <a:pPr marL="0" indent="0">
              <a:buNone/>
            </a:pPr>
            <a:r>
              <a:rPr lang="sv-SE" sz="2000" b="1" dirty="0">
                <a:solidFill>
                  <a:srgbClr val="AE1738"/>
                </a:solidFill>
              </a:rPr>
              <a:t>Veta: </a:t>
            </a:r>
            <a:r>
              <a:rPr lang="sv-SE" sz="1800" dirty="0"/>
              <a:t>Sina rättigheter och hur </a:t>
            </a:r>
            <a:br>
              <a:rPr lang="sv-SE" sz="1800" dirty="0"/>
            </a:br>
            <a:r>
              <a:rPr lang="sv-SE" sz="1800" dirty="0"/>
              <a:t>de själva kan bidra till säker vård.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v-SE" sz="2000" b="1" dirty="0">
                <a:solidFill>
                  <a:srgbClr val="AE1738"/>
                </a:solidFill>
              </a:rPr>
              <a:t>Känna: </a:t>
            </a:r>
            <a:r>
              <a:rPr lang="sv-SE" sz="1800" dirty="0"/>
              <a:t>Trygghet och förtroende för vården.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v-SE" sz="2000" b="1" dirty="0">
                <a:solidFill>
                  <a:srgbClr val="AE1738"/>
                </a:solidFill>
              </a:rPr>
              <a:t>Göra: </a:t>
            </a:r>
            <a:r>
              <a:rPr lang="sv-SE" sz="1800" dirty="0"/>
              <a:t>Vara delaktiga utifrån bästa förmåga och ställa frågor.</a:t>
            </a:r>
          </a:p>
        </p:txBody>
      </p:sp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3</a:t>
            </a:fld>
            <a:endParaRPr lang="sv-SE" dirty="0"/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000872B0-BF69-B813-FE14-743250D72E66}"/>
              </a:ext>
            </a:extLst>
          </p:cNvPr>
          <p:cNvGrpSpPr/>
          <p:nvPr/>
        </p:nvGrpSpPr>
        <p:grpSpPr>
          <a:xfrm>
            <a:off x="180000" y="358746"/>
            <a:ext cx="2790393" cy="252000"/>
            <a:chOff x="221501" y="5502191"/>
            <a:chExt cx="2790393" cy="252000"/>
          </a:xfrm>
        </p:grpSpPr>
        <p:sp>
          <p:nvSpPr>
            <p:cNvPr id="8" name="Flödesschema: Uppehåll 7">
              <a:extLst>
                <a:ext uri="{FF2B5EF4-FFF2-40B4-BE49-F238E27FC236}">
                  <a16:creationId xmlns:a16="http://schemas.microsoft.com/office/drawing/2014/main" id="{1559D146-25EC-F57C-C655-9B3C0C7BA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74498" y="5502191"/>
              <a:ext cx="237396" cy="252000"/>
            </a:xfrm>
            <a:prstGeom prst="flowChartDelay">
              <a:avLst/>
            </a:prstGeom>
            <a:solidFill>
              <a:srgbClr val="FF9E9E"/>
            </a:solidFill>
            <a:ln w="28575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FF0000"/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0000"/>
                </a:lnSpc>
              </a:pPr>
              <a:endParaRPr lang="sv-SE" sz="1600">
                <a:solidFill>
                  <a:srgbClr val="242831"/>
                </a:solidFill>
              </a:endParaRPr>
            </a:p>
          </p:txBody>
        </p:sp>
        <p:sp>
          <p:nvSpPr>
            <p:cNvPr id="9" name="Rubrik 1">
              <a:extLst>
                <a:ext uri="{FF2B5EF4-FFF2-40B4-BE49-F238E27FC236}">
                  <a16:creationId xmlns:a16="http://schemas.microsoft.com/office/drawing/2014/main" id="{F11159C0-C0D4-23B8-A3AA-88F21172F9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21501" y="5502191"/>
              <a:ext cx="2568760" cy="252000"/>
            </a:xfrm>
            <a:prstGeom prst="rect">
              <a:avLst/>
            </a:prstGeom>
            <a:solidFill>
              <a:srgbClr val="FF9E9E"/>
            </a:solidFill>
          </p:spPr>
          <p:txBody>
            <a:bodyPr vert="horz" lIns="216000" tIns="36000" rIns="0" bIns="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1" kern="120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>
                <a:spcBef>
                  <a:spcPct val="1400000"/>
                </a:spcBef>
              </a:pPr>
              <a:r>
                <a:rPr lang="sv-SE" sz="1050" b="0" cap="all" spc="200" dirty="0">
                  <a:solidFill>
                    <a:srgbClr val="242831"/>
                  </a:solidFill>
                </a:rPr>
                <a:t>DIN SÄKERHET PÅ SJUKHUS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341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51F36A1-8683-AAE9-ECE4-E1C8E3F26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610746"/>
            <a:ext cx="5151600" cy="949877"/>
          </a:xfrm>
        </p:spPr>
        <p:txBody>
          <a:bodyPr/>
          <a:lstStyle/>
          <a:p>
            <a:r>
              <a:rPr lang="sv-SE" sz="2800" dirty="0"/>
              <a:t>Använd materialet så här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EA81938-1933-73B4-4D50-E2AD340C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4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BD8548F0-E201-A6F9-4685-DF141D9508F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innehåll 3">
            <a:extLst>
              <a:ext uri="{FF2B5EF4-FFF2-40B4-BE49-F238E27FC236}">
                <a16:creationId xmlns:a16="http://schemas.microsoft.com/office/drawing/2014/main" id="{F5A7F009-D9A1-6A0F-C7DA-FE1ECFB3010B}"/>
              </a:ext>
            </a:extLst>
          </p:cNvPr>
          <p:cNvSpPr txBox="1">
            <a:spLocks/>
          </p:cNvSpPr>
          <p:nvPr/>
        </p:nvSpPr>
        <p:spPr>
          <a:xfrm>
            <a:off x="598651" y="1821313"/>
            <a:ext cx="5151600" cy="4060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Roboto" panose="02000000000000000000" pitchFamily="2" charset="0"/>
              <a:buChar char="—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755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Roboto" panose="02000000000000000000" pitchFamily="2" charset="0"/>
              <a:buChar char="—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179388" algn="l" defTabSz="89535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dirty="0"/>
              <a:t>Dela ut och använd materialet vid: </a:t>
            </a:r>
            <a:br>
              <a:rPr lang="sv-SE" sz="1800" dirty="0"/>
            </a:br>
            <a:r>
              <a:rPr lang="sv-SE" sz="1800" dirty="0"/>
              <a:t>- inskrivning på vårdavdelning</a:t>
            </a:r>
            <a:br>
              <a:rPr lang="sv-SE" sz="1800" dirty="0"/>
            </a:br>
            <a:r>
              <a:rPr lang="sv-SE" sz="1800" dirty="0"/>
              <a:t>- inskrivningsmottagning</a:t>
            </a:r>
          </a:p>
          <a:p>
            <a:r>
              <a:rPr lang="sv-SE" sz="1800" dirty="0"/>
              <a:t>Samtala med patienten om aktuella områden. Särskilt viktiga delar för patienten är bra om </a:t>
            </a:r>
            <a:br>
              <a:rPr lang="sv-SE" sz="1800" dirty="0"/>
            </a:br>
            <a:r>
              <a:rPr lang="sv-SE" sz="1800" dirty="0"/>
              <a:t>du markerar </a:t>
            </a:r>
          </a:p>
          <a:p>
            <a:r>
              <a:rPr lang="sv-SE" sz="1800" dirty="0"/>
              <a:t>Uppmuntra patienten att ställa frågor</a:t>
            </a:r>
          </a:p>
          <a:p>
            <a:r>
              <a:rPr lang="sv-SE" sz="1800" dirty="0"/>
              <a:t>Tipsa om mer information på 1177.se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0511AD87-80A2-468D-9223-39317FE9BA4E}"/>
              </a:ext>
            </a:extLst>
          </p:cNvPr>
          <p:cNvGrpSpPr/>
          <p:nvPr/>
        </p:nvGrpSpPr>
        <p:grpSpPr>
          <a:xfrm>
            <a:off x="180000" y="358746"/>
            <a:ext cx="2790393" cy="252000"/>
            <a:chOff x="221501" y="5502191"/>
            <a:chExt cx="2790393" cy="252000"/>
          </a:xfrm>
        </p:grpSpPr>
        <p:sp>
          <p:nvSpPr>
            <p:cNvPr id="4" name="Flödesschema: Uppehåll 3">
              <a:extLst>
                <a:ext uri="{FF2B5EF4-FFF2-40B4-BE49-F238E27FC236}">
                  <a16:creationId xmlns:a16="http://schemas.microsoft.com/office/drawing/2014/main" id="{0760FA46-2556-053F-4F64-C25BC1BD3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74498" y="5502191"/>
              <a:ext cx="237396" cy="252000"/>
            </a:xfrm>
            <a:prstGeom prst="flowChartDelay">
              <a:avLst/>
            </a:prstGeom>
            <a:solidFill>
              <a:srgbClr val="FF9E9E"/>
            </a:solidFill>
            <a:ln w="28575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FF0000"/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0000"/>
                </a:lnSpc>
              </a:pPr>
              <a:endParaRPr lang="sv-SE" sz="1600">
                <a:solidFill>
                  <a:srgbClr val="242831"/>
                </a:solidFill>
              </a:endParaRPr>
            </a:p>
          </p:txBody>
        </p:sp>
        <p:sp>
          <p:nvSpPr>
            <p:cNvPr id="6" name="Rubrik 1">
              <a:extLst>
                <a:ext uri="{FF2B5EF4-FFF2-40B4-BE49-F238E27FC236}">
                  <a16:creationId xmlns:a16="http://schemas.microsoft.com/office/drawing/2014/main" id="{9CE5BACB-7731-0FDC-37C8-C4573862390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21501" y="5502191"/>
              <a:ext cx="2568760" cy="252000"/>
            </a:xfrm>
            <a:prstGeom prst="rect">
              <a:avLst/>
            </a:prstGeom>
            <a:solidFill>
              <a:srgbClr val="FF9E9E"/>
            </a:solidFill>
          </p:spPr>
          <p:txBody>
            <a:bodyPr vert="horz" lIns="216000" tIns="36000" rIns="0" bIns="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1" kern="120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>
                <a:spcBef>
                  <a:spcPct val="1400000"/>
                </a:spcBef>
              </a:pPr>
              <a:r>
                <a:rPr lang="sv-SE" sz="1050" b="0" cap="all" spc="200" dirty="0">
                  <a:solidFill>
                    <a:srgbClr val="242831"/>
                  </a:solidFill>
                </a:rPr>
                <a:t>DIN SÄKERHET PÅ SJUKHUS</a:t>
              </a:r>
            </a:p>
          </p:txBody>
        </p:sp>
      </p:grp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3BFF394-B43D-7BF6-0F58-96DCD53FD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699" y="1236795"/>
            <a:ext cx="5445271" cy="381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12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nsertedImage">
            <a:extLst>
              <a:ext uri="{FF2B5EF4-FFF2-40B4-BE49-F238E27FC236}">
                <a16:creationId xmlns:a16="http://schemas.microsoft.com/office/drawing/2014/main" id="{259D13E7-7283-5062-30D6-BBDF9C73C2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8" t="26" r="22252" b="-26"/>
          <a:stretch/>
        </p:blipFill>
        <p:spPr>
          <a:xfrm>
            <a:off x="6141000" y="105697"/>
            <a:ext cx="5871000" cy="5871601"/>
          </a:xfr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76720ED5-74F6-4F27-A09E-A1D0A1579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och synpunkter?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64B0884-58AD-4B6A-B212-9E56FCAE0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239364" cy="3609780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/>
              <a:t>Kontakta oss om du har frågor om material eller arbetssätt.</a:t>
            </a:r>
          </a:p>
          <a:p>
            <a:pPr marL="0" indent="0">
              <a:buNone/>
            </a:pPr>
            <a:r>
              <a:rPr lang="sv-SE" sz="1800" dirty="0"/>
              <a:t>Återkoppla gärna erfarenheter och idéer som kan förbättra materialet ”Din säkerhet på sjukhus”.</a:t>
            </a:r>
          </a:p>
          <a:p>
            <a:pPr marL="0" indent="0">
              <a:buNone/>
            </a:pPr>
            <a:r>
              <a:rPr lang="sv-SE" sz="1800" dirty="0"/>
              <a:t/>
            </a:r>
            <a:br>
              <a:rPr lang="sv-SE" sz="1800" dirty="0"/>
            </a:br>
            <a:r>
              <a:rPr lang="sv-SE" sz="2000" b="1" dirty="0"/>
              <a:t>Kontakt</a:t>
            </a:r>
            <a:br>
              <a:rPr lang="sv-SE" sz="2000" b="1" dirty="0"/>
            </a:br>
            <a:r>
              <a:rPr lang="sv-SE" b="1" dirty="0"/>
              <a:t>Levande bibliotek 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>En resursbank bestående av personer med egen erfarenhet. </a:t>
            </a:r>
            <a:endParaRPr lang="sv-SE" sz="2000" b="1" dirty="0"/>
          </a:p>
          <a:p>
            <a:pPr marL="0" indent="0">
              <a:buNone/>
            </a:pPr>
            <a:r>
              <a:rPr lang="sv-SE" b="1" dirty="0"/>
              <a:t>E-post: </a:t>
            </a:r>
            <a:r>
              <a:rPr lang="sv-SE" u="sng" dirty="0">
                <a:hlinkClick r:id="rId4"/>
              </a:rPr>
              <a:t>LevandeBibliotek@regionostergotland.se</a:t>
            </a:r>
            <a:endParaRPr lang="sv-SE" sz="1800" dirty="0"/>
          </a:p>
        </p:txBody>
      </p:sp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5</a:t>
            </a:fld>
            <a:endParaRPr lang="sv-SE" dirty="0"/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951C00BB-1620-F851-A756-A8E979E2881E}"/>
              </a:ext>
            </a:extLst>
          </p:cNvPr>
          <p:cNvGrpSpPr/>
          <p:nvPr/>
        </p:nvGrpSpPr>
        <p:grpSpPr>
          <a:xfrm>
            <a:off x="180000" y="358746"/>
            <a:ext cx="2790393" cy="252000"/>
            <a:chOff x="221501" y="5502191"/>
            <a:chExt cx="2790393" cy="252000"/>
          </a:xfrm>
        </p:grpSpPr>
        <p:sp>
          <p:nvSpPr>
            <p:cNvPr id="6" name="Flödesschema: Uppehåll 5">
              <a:extLst>
                <a:ext uri="{FF2B5EF4-FFF2-40B4-BE49-F238E27FC236}">
                  <a16:creationId xmlns:a16="http://schemas.microsoft.com/office/drawing/2014/main" id="{C36CA1AD-E3A9-F234-AEE5-5FEC41679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74498" y="5502191"/>
              <a:ext cx="237396" cy="252000"/>
            </a:xfrm>
            <a:prstGeom prst="flowChartDelay">
              <a:avLst/>
            </a:prstGeom>
            <a:solidFill>
              <a:srgbClr val="FF9E9E"/>
            </a:solidFill>
            <a:ln w="28575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FF0000"/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0000"/>
                </a:lnSpc>
              </a:pPr>
              <a:endParaRPr lang="sv-SE" sz="1600">
                <a:solidFill>
                  <a:srgbClr val="242831"/>
                </a:solidFill>
              </a:endParaRPr>
            </a:p>
          </p:txBody>
        </p:sp>
        <p:sp>
          <p:nvSpPr>
            <p:cNvPr id="8" name="Rubrik 1">
              <a:extLst>
                <a:ext uri="{FF2B5EF4-FFF2-40B4-BE49-F238E27FC236}">
                  <a16:creationId xmlns:a16="http://schemas.microsoft.com/office/drawing/2014/main" id="{1E3FF870-4F17-A933-D7AD-AD30164A5E3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21501" y="5502191"/>
              <a:ext cx="2568760" cy="252000"/>
            </a:xfrm>
            <a:prstGeom prst="rect">
              <a:avLst/>
            </a:prstGeom>
            <a:solidFill>
              <a:srgbClr val="FF9E9E"/>
            </a:solidFill>
          </p:spPr>
          <p:txBody>
            <a:bodyPr vert="horz" lIns="216000" tIns="36000" rIns="0" bIns="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1" kern="120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>
                <a:spcBef>
                  <a:spcPct val="1400000"/>
                </a:spcBef>
              </a:pPr>
              <a:r>
                <a:rPr lang="sv-SE" sz="1050" b="0" cap="all" spc="200" dirty="0">
                  <a:solidFill>
                    <a:srgbClr val="242831"/>
                  </a:solidFill>
                </a:rPr>
                <a:t>DIN SÄKERHET PÅ SJUKHUS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75110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Östergötland mall.potx" id="{D59FD54E-0EFD-47F0-8FBB-5319677ACB2B}" vid="{B5A23F47-7270-4819-BAB3-3491027929B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Region Östergötland mall-återkoppling</Template>
  <TotalTime>2655</TotalTime>
  <Words>420</Words>
  <Application>Microsoft Office PowerPoint</Application>
  <PresentationFormat>Bredbild</PresentationFormat>
  <Paragraphs>48</Paragraphs>
  <Slides>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Arial</vt:lpstr>
      <vt:lpstr>Calibri</vt:lpstr>
      <vt:lpstr>Roboto</vt:lpstr>
      <vt:lpstr>Roboto Light</vt:lpstr>
      <vt:lpstr>Region Östergötland</vt:lpstr>
      <vt:lpstr>Din säkerhet på sjukhus</vt:lpstr>
      <vt:lpstr>PowerPoint-presentation</vt:lpstr>
      <vt:lpstr>PowerPoint-presentation</vt:lpstr>
      <vt:lpstr>Använd materialet så här</vt:lpstr>
      <vt:lpstr>Frågor och synpunkter?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Bromée Sanna</dc:creator>
  <cp:lastModifiedBy>Sjöberg Lillemor</cp:lastModifiedBy>
  <cp:revision>196</cp:revision>
  <dcterms:created xsi:type="dcterms:W3CDTF">2022-01-31T12:20:33Z</dcterms:created>
  <dcterms:modified xsi:type="dcterms:W3CDTF">2025-08-28T11:09:16Z</dcterms:modified>
</cp:coreProperties>
</file>