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ags/tag1.xml" ContentType="application/vnd.openxmlformats-officedocument.presentationml.tags+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05" r:id="rId2"/>
    <p:sldMasterId id="2147483733" r:id="rId3"/>
  </p:sldMasterIdLst>
  <p:notesMasterIdLst>
    <p:notesMasterId r:id="rId14"/>
  </p:notesMasterIdLst>
  <p:sldIdLst>
    <p:sldId id="262" r:id="rId4"/>
    <p:sldId id="263" r:id="rId5"/>
    <p:sldId id="272" r:id="rId6"/>
    <p:sldId id="476" r:id="rId7"/>
    <p:sldId id="266" r:id="rId8"/>
    <p:sldId id="267" r:id="rId9"/>
    <p:sldId id="274" r:id="rId10"/>
    <p:sldId id="466" r:id="rId11"/>
    <p:sldId id="271" r:id="rId12"/>
    <p:sldId id="27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Hjälte Emma" initials="HE" lastIdx="6" clrIdx="0">
    <p:extLst>
      <p:ext uri="{19B8F6BF-5375-455C-9EA6-DF929625EA0E}">
        <p15:presenceInfo xmlns:p15="http://schemas.microsoft.com/office/powerpoint/2012/main" userId="S-1-5-21-3333221951-3734500458-1540040394-2836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122E"/>
    <a:srgbClr val="9D1E52"/>
    <a:srgbClr val="FB575C"/>
    <a:srgbClr val="D47800"/>
    <a:srgbClr val="092D59"/>
    <a:srgbClr val="4D648A"/>
    <a:srgbClr val="2A6C81"/>
    <a:srgbClr val="BCC811"/>
    <a:srgbClr val="817D0F"/>
    <a:srgbClr val="92A9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5668" autoAdjust="0"/>
  </p:normalViewPr>
  <p:slideViewPr>
    <p:cSldViewPr snapToGrid="0">
      <p:cViewPr varScale="1">
        <p:scale>
          <a:sx n="65" d="100"/>
          <a:sy n="65" d="100"/>
        </p:scale>
        <p:origin x="608" y="4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3SC2\AppData\Local\Microsoft\Windows\INetCache\Content.Outlook\FHGZ5DAJ\Kapitel1_Livsvillkor_del2b.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solidFill>
                <a:schemeClr val="tx1"/>
              </a:solidFill>
            </a:ln>
            <a:effectLst/>
          </c:spPr>
          <c:invertIfNegative val="0"/>
          <c:dPt>
            <c:idx val="0"/>
            <c:invertIfNegative val="0"/>
            <c:bubble3D val="0"/>
            <c:spPr>
              <a:solidFill>
                <a:srgbClr val="4D648A"/>
              </a:solidFill>
              <a:ln>
                <a:solidFill>
                  <a:schemeClr val="tx1"/>
                </a:solidFill>
              </a:ln>
              <a:effectLst/>
            </c:spPr>
            <c:extLst>
              <c:ext xmlns:c16="http://schemas.microsoft.com/office/drawing/2014/chart" uri="{C3380CC4-5D6E-409C-BE32-E72D297353CC}">
                <c16:uniqueId val="{00000000-E691-4629-9CC2-1A560AB0A31F}"/>
              </c:ext>
            </c:extLst>
          </c:dPt>
          <c:dPt>
            <c:idx val="1"/>
            <c:invertIfNegative val="0"/>
            <c:bubble3D val="0"/>
            <c:spPr>
              <a:solidFill>
                <a:srgbClr val="4D648A"/>
              </a:solidFill>
              <a:ln>
                <a:solidFill>
                  <a:schemeClr val="tx1"/>
                </a:solidFill>
              </a:ln>
              <a:effectLst/>
            </c:spPr>
            <c:extLst>
              <c:ext xmlns:c16="http://schemas.microsoft.com/office/drawing/2014/chart" uri="{C3380CC4-5D6E-409C-BE32-E72D297353CC}">
                <c16:uniqueId val="{00000002-E691-4629-9CC2-1A560AB0A31F}"/>
              </c:ext>
            </c:extLst>
          </c:dPt>
          <c:dPt>
            <c:idx val="2"/>
            <c:invertIfNegative val="0"/>
            <c:bubble3D val="0"/>
            <c:spPr>
              <a:solidFill>
                <a:srgbClr val="4D648A"/>
              </a:solidFill>
              <a:ln>
                <a:solidFill>
                  <a:schemeClr val="tx1"/>
                </a:solidFill>
              </a:ln>
              <a:effectLst/>
            </c:spPr>
            <c:extLst>
              <c:ext xmlns:c16="http://schemas.microsoft.com/office/drawing/2014/chart" uri="{C3380CC4-5D6E-409C-BE32-E72D297353CC}">
                <c16:uniqueId val="{00000008-D25D-4C7F-B7DF-5779F9231AA1}"/>
              </c:ext>
            </c:extLst>
          </c:dPt>
          <c:dPt>
            <c:idx val="3"/>
            <c:invertIfNegative val="0"/>
            <c:bubble3D val="0"/>
            <c:spPr>
              <a:solidFill>
                <a:srgbClr val="9FC7CB"/>
              </a:solidFill>
              <a:ln>
                <a:solidFill>
                  <a:schemeClr val="tx1"/>
                </a:solidFill>
              </a:ln>
              <a:effectLst/>
            </c:spPr>
            <c:extLst>
              <c:ext xmlns:c16="http://schemas.microsoft.com/office/drawing/2014/chart" uri="{C3380CC4-5D6E-409C-BE32-E72D297353CC}">
                <c16:uniqueId val="{00000001-E691-4629-9CC2-1A560AB0A31F}"/>
              </c:ext>
            </c:extLst>
          </c:dPt>
          <c:dPt>
            <c:idx val="4"/>
            <c:invertIfNegative val="0"/>
            <c:bubble3D val="0"/>
            <c:spPr>
              <a:solidFill>
                <a:srgbClr val="9FC7CB"/>
              </a:solidFill>
              <a:ln>
                <a:solidFill>
                  <a:schemeClr val="tx1"/>
                </a:solidFill>
              </a:ln>
              <a:effectLst/>
            </c:spPr>
            <c:extLst>
              <c:ext xmlns:c16="http://schemas.microsoft.com/office/drawing/2014/chart" uri="{C3380CC4-5D6E-409C-BE32-E72D297353CC}">
                <c16:uniqueId val="{00000003-E691-4629-9CC2-1A560AB0A31F}"/>
              </c:ext>
            </c:extLst>
          </c:dPt>
          <c:dPt>
            <c:idx val="5"/>
            <c:invertIfNegative val="0"/>
            <c:bubble3D val="0"/>
            <c:spPr>
              <a:solidFill>
                <a:srgbClr val="9FC7CB"/>
              </a:solidFill>
              <a:ln>
                <a:solidFill>
                  <a:schemeClr val="tx1"/>
                </a:solidFill>
              </a:ln>
              <a:effectLst/>
            </c:spPr>
            <c:extLst>
              <c:ext xmlns:c16="http://schemas.microsoft.com/office/drawing/2014/chart" uri="{C3380CC4-5D6E-409C-BE32-E72D297353CC}">
                <c16:uniqueId val="{00000009-D25D-4C7F-B7DF-5779F9231AA1}"/>
              </c:ext>
            </c:extLst>
          </c:dPt>
          <c:cat>
            <c:multiLvlStrRef>
              <c:f>'Fig1.13'!$E$53:$J$54</c:f>
              <c:multiLvlStrCache>
                <c:ptCount val="6"/>
                <c:lvl>
                  <c:pt idx="0">
                    <c:v>Förgymnasial</c:v>
                  </c:pt>
                  <c:pt idx="1">
                    <c:v>Gymnasial</c:v>
                  </c:pt>
                  <c:pt idx="2">
                    <c:v>Eftergymnasial</c:v>
                  </c:pt>
                  <c:pt idx="3">
                    <c:v>Förgymnasial</c:v>
                  </c:pt>
                  <c:pt idx="4">
                    <c:v>Gymnasial</c:v>
                  </c:pt>
                  <c:pt idx="5">
                    <c:v>Eftergymnasial</c:v>
                  </c:pt>
                </c:lvl>
                <c:lvl>
                  <c:pt idx="0">
                    <c:v>Kvinnor</c:v>
                  </c:pt>
                  <c:pt idx="3">
                    <c:v>Män</c:v>
                  </c:pt>
                </c:lvl>
              </c:multiLvlStrCache>
            </c:multiLvlStrRef>
          </c:cat>
          <c:val>
            <c:numRef>
              <c:f>'Fig1.13'!$E$55:$J$55</c:f>
              <c:numCache>
                <c:formatCode>0.00</c:formatCode>
                <c:ptCount val="6"/>
                <c:pt idx="0">
                  <c:v>52.28</c:v>
                </c:pt>
                <c:pt idx="1">
                  <c:v>55.04</c:v>
                </c:pt>
                <c:pt idx="2">
                  <c:v>57.61</c:v>
                </c:pt>
                <c:pt idx="3">
                  <c:v>49.17</c:v>
                </c:pt>
                <c:pt idx="4">
                  <c:v>51.74</c:v>
                </c:pt>
                <c:pt idx="5">
                  <c:v>54.48</c:v>
                </c:pt>
              </c:numCache>
            </c:numRef>
          </c:val>
          <c:extLst>
            <c:ext xmlns:c16="http://schemas.microsoft.com/office/drawing/2014/chart" uri="{C3380CC4-5D6E-409C-BE32-E72D297353CC}">
              <c16:uniqueId val="{00000000-D069-4982-BF24-642079410A85}"/>
            </c:ext>
          </c:extLst>
        </c:ser>
        <c:dLbls>
          <c:showLegendKey val="0"/>
          <c:showVal val="0"/>
          <c:showCatName val="0"/>
          <c:showSerName val="0"/>
          <c:showPercent val="0"/>
          <c:showBubbleSize val="0"/>
        </c:dLbls>
        <c:gapWidth val="219"/>
        <c:overlap val="-27"/>
        <c:axId val="439612768"/>
        <c:axId val="439611784"/>
      </c:barChart>
      <c:catAx>
        <c:axId val="43961276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Calibri" panose="020F0502020204030204" pitchFamily="34" charset="0"/>
              </a:defRPr>
            </a:pPr>
            <a:endParaRPr lang="sv-SE"/>
          </a:p>
        </c:txPr>
        <c:crossAx val="439611784"/>
        <c:crosses val="autoZero"/>
        <c:auto val="1"/>
        <c:lblAlgn val="ctr"/>
        <c:lblOffset val="100"/>
        <c:noMultiLvlLbl val="0"/>
      </c:catAx>
      <c:valAx>
        <c:axId val="43961178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Calibri" panose="020F0502020204030204" pitchFamily="34" charset="0"/>
              </a:defRPr>
            </a:pPr>
            <a:endParaRPr lang="sv-SE"/>
          </a:p>
        </c:txPr>
        <c:crossAx val="439612768"/>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B583A1-4ACA-4E6C-AB4E-51B408D312DD}" type="datetimeFigureOut">
              <a:rPr lang="sv-SE" smtClean="0"/>
              <a:t>2023-12-08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B1684E-B18B-418F-8D8E-D1C66C84DA48}" type="slidenum">
              <a:rPr lang="sv-SE" smtClean="0"/>
              <a:t>‹#›</a:t>
            </a:fld>
            <a:endParaRPr lang="sv-SE"/>
          </a:p>
        </p:txBody>
      </p:sp>
    </p:spTree>
    <p:extLst>
      <p:ext uri="{BB962C8B-B14F-4D97-AF65-F5344CB8AC3E}">
        <p14:creationId xmlns:p14="http://schemas.microsoft.com/office/powerpoint/2010/main" val="2148162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Det</a:t>
            </a:r>
            <a:r>
              <a:rPr lang="sv-SE" sz="1100" baseline="0" dirty="0"/>
              <a:t> här bildspelet tar upp följande delar:</a:t>
            </a:r>
          </a:p>
          <a:p>
            <a:pPr marL="171450" indent="-171450">
              <a:buFont typeface="Arial" panose="020B0604020202020204" pitchFamily="34" charset="0"/>
              <a:buChar char="•"/>
            </a:pPr>
            <a:r>
              <a:rPr lang="sv-SE" sz="1100" dirty="0"/>
              <a:t>Några</a:t>
            </a:r>
            <a:r>
              <a:rPr lang="sv-SE" sz="1100" baseline="0" dirty="0"/>
              <a:t> grundläggande d</a:t>
            </a:r>
            <a:r>
              <a:rPr lang="sv-SE" sz="1100" dirty="0"/>
              <a:t>efinitioner rörande hälsa och folkhälsa</a:t>
            </a:r>
          </a:p>
          <a:p>
            <a:pPr marL="171450" indent="-171450">
              <a:buFont typeface="Arial" panose="020B0604020202020204" pitchFamily="34" charset="0"/>
              <a:buChar char="•"/>
            </a:pPr>
            <a:r>
              <a:rPr lang="sv-SE" sz="1100" dirty="0"/>
              <a:t>Hälsans utveckling över tid, internationellt och</a:t>
            </a:r>
            <a:r>
              <a:rPr lang="sv-SE" sz="1100" baseline="0" dirty="0"/>
              <a:t> i Sverige</a:t>
            </a:r>
            <a:endParaRPr lang="sv-SE" sz="1100" dirty="0"/>
          </a:p>
          <a:p>
            <a:pPr marL="171450" indent="-171450">
              <a:buFont typeface="Arial" panose="020B0604020202020204" pitchFamily="34" charset="0"/>
              <a:buChar char="•"/>
            </a:pPr>
            <a:r>
              <a:rPr lang="sv-SE" sz="1100" dirty="0"/>
              <a:t>Vår</a:t>
            </a:r>
            <a:r>
              <a:rPr lang="sv-SE" sz="1100" baseline="0" dirty="0"/>
              <a:t> tids</a:t>
            </a:r>
            <a:r>
              <a:rPr lang="sv-SE" sz="1100" dirty="0"/>
              <a:t> stora hälsoutmaningar</a:t>
            </a:r>
          </a:p>
          <a:p>
            <a:pPr marL="171450" indent="-171450">
              <a:buFont typeface="Arial" panose="020B0604020202020204" pitchFamily="34" charset="0"/>
              <a:buChar char="•"/>
            </a:pPr>
            <a:r>
              <a:rPr lang="sv-SE" sz="1100" dirty="0"/>
              <a:t>Hur hälsa och ohälsa fördelar sig i befolkningen</a:t>
            </a:r>
          </a:p>
          <a:p>
            <a:pPr marL="171450" indent="-171450">
              <a:buFont typeface="Arial" panose="020B0604020202020204" pitchFamily="34" charset="0"/>
              <a:buChar char="•"/>
            </a:pPr>
            <a:r>
              <a:rPr lang="sv-SE" sz="1100" dirty="0"/>
              <a:t>Hälsans bestämningsfaktorer, dvs vilka</a:t>
            </a:r>
            <a:r>
              <a:rPr lang="sv-SE" sz="1100" baseline="0" dirty="0"/>
              <a:t> faktorer som avgör utvecklingen av hälsa och ohälsa</a:t>
            </a:r>
            <a:endParaRPr lang="sv-SE" sz="1100" dirty="0"/>
          </a:p>
          <a:p>
            <a:pPr marL="171450" indent="-171450">
              <a:buFont typeface="Arial" panose="020B0604020202020204" pitchFamily="34" charset="0"/>
              <a:buChar char="•"/>
            </a:pPr>
            <a:r>
              <a:rPr lang="sv-SE" sz="1100" dirty="0"/>
              <a:t>Sedan lyfts en del grundläggande begrepp och</a:t>
            </a:r>
            <a:r>
              <a:rPr lang="sv-SE" sz="1100" baseline="0" dirty="0"/>
              <a:t> modeller för hur f</a:t>
            </a:r>
            <a:r>
              <a:rPr lang="sv-SE" sz="1100" dirty="0"/>
              <a:t>olkhälsoarbete bedrivs, dvs hur vi kan förbättra folkhälsan och öka jämlikheten i hälsa</a:t>
            </a:r>
          </a:p>
          <a:p>
            <a:pPr marL="171450" indent="-171450">
              <a:buFont typeface="Arial" panose="020B0604020202020204" pitchFamily="34" charset="0"/>
              <a:buChar char="•"/>
            </a:pPr>
            <a:r>
              <a:rPr lang="sv-SE" sz="1100" dirty="0"/>
              <a:t>Avslutningsvis</a:t>
            </a:r>
            <a:r>
              <a:rPr lang="sv-SE" sz="1100" baseline="0" dirty="0"/>
              <a:t> lyfts några viktiga ramverk, inklusive länets folkhälsostrategi och de förslag på insatser som lyfts fram i den</a:t>
            </a:r>
            <a:endParaRPr lang="sv-SE" sz="1100" dirty="0"/>
          </a:p>
          <a:p>
            <a:endParaRPr lang="sv-SE" dirty="0"/>
          </a:p>
        </p:txBody>
      </p:sp>
      <p:sp>
        <p:nvSpPr>
          <p:cNvPr id="4" name="Platshållare för bildnummer 3"/>
          <p:cNvSpPr>
            <a:spLocks noGrp="1"/>
          </p:cNvSpPr>
          <p:nvPr>
            <p:ph type="sldNum" sz="quarter" idx="10"/>
          </p:nvPr>
        </p:nvSpPr>
        <p:spPr/>
        <p:txBody>
          <a:bodyPr/>
          <a:lstStyle/>
          <a:p>
            <a:fld id="{5DB51114-98AE-4FA9-8AFD-C4B697BC0156}" type="slidenum">
              <a:rPr lang="sv-SE" smtClean="0"/>
              <a:t>1</a:t>
            </a:fld>
            <a:endParaRPr lang="sv-SE" dirty="0"/>
          </a:p>
        </p:txBody>
      </p:sp>
    </p:spTree>
    <p:extLst>
      <p:ext uri="{BB962C8B-B14F-4D97-AF65-F5344CB8AC3E}">
        <p14:creationId xmlns:p14="http://schemas.microsoft.com/office/powerpoint/2010/main" val="2952644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5DB51114-98AE-4FA9-8AFD-C4B697BC0156}" type="slidenum">
              <a:rPr lang="sv-SE" smtClean="0"/>
              <a:t>10</a:t>
            </a:fld>
            <a:endParaRPr lang="sv-SE"/>
          </a:p>
        </p:txBody>
      </p:sp>
    </p:spTree>
    <p:extLst>
      <p:ext uri="{BB962C8B-B14F-4D97-AF65-F5344CB8AC3E}">
        <p14:creationId xmlns:p14="http://schemas.microsoft.com/office/powerpoint/2010/main" val="2505208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i="1" baseline="0" dirty="0"/>
              <a:t>Hälsa</a:t>
            </a:r>
            <a:r>
              <a:rPr lang="sv-SE" sz="1100" baseline="0" dirty="0"/>
              <a:t> (definition i bild, klicka fram) handlar alltså inte enbart om att vara frisk eller sjuk, utan </a:t>
            </a:r>
            <a:r>
              <a:rPr lang="sv-SE" sz="1100" baseline="0" dirty="0" err="1"/>
              <a:t>WHO’s</a:t>
            </a:r>
            <a:r>
              <a:rPr lang="sv-SE" sz="1100" baseline="0" dirty="0"/>
              <a:t> definition belyser vikten av välbefinnande.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100"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i="1" baseline="0" dirty="0"/>
              <a:t>Folkhälsa (klicka fram) </a:t>
            </a:r>
            <a:r>
              <a:rPr lang="sv-SE" sz="1100" i="0" baseline="0" dirty="0"/>
              <a:t>är ett samlingsbegrepp för hälsa och ohälsa i befolkningen.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i="0" baseline="0" dirty="0"/>
              <a:t>Folkhälsa handlar både om nivån i befolkningen tex. medellivslängd i befolkningen men också fördelningen/skillnaden i hälsa mellan olika grupper (tex. socioekonomi, sexuell läggning, funktionsnedsättning, etnicitet).</a:t>
            </a:r>
            <a:endParaRPr lang="sv-SE" sz="1100" baseline="0" dirty="0"/>
          </a:p>
          <a:p>
            <a:pPr marL="171450" indent="-171450">
              <a:buFont typeface="Arial" panose="020B0604020202020204" pitchFamily="34" charset="0"/>
              <a:buChar char="•"/>
            </a:pPr>
            <a:endParaRPr lang="sv-SE" sz="1100" dirty="0"/>
          </a:p>
          <a:p>
            <a:pPr marL="171450" indent="-171450">
              <a:buFont typeface="Arial" panose="020B0604020202020204" pitchFamily="34" charset="0"/>
              <a:buChar char="•"/>
            </a:pPr>
            <a:r>
              <a:rPr lang="sv-SE" sz="1100" dirty="0">
                <a:solidFill>
                  <a:prstClr val="black"/>
                </a:solidFill>
                <a:cs typeface="Garamond"/>
              </a:rPr>
              <a:t>Det</a:t>
            </a:r>
            <a:r>
              <a:rPr lang="sv-SE" sz="1100" baseline="0" dirty="0">
                <a:solidFill>
                  <a:prstClr val="black"/>
                </a:solidFill>
                <a:cs typeface="Garamond"/>
              </a:rPr>
              <a:t> av r</a:t>
            </a:r>
            <a:r>
              <a:rPr lang="sv-SE" sz="1100" dirty="0">
                <a:solidFill>
                  <a:prstClr val="black"/>
                </a:solidFill>
                <a:cs typeface="Garamond"/>
              </a:rPr>
              <a:t>iksdagen beslutade folkhälsopolitiska målet 2018 är att skapa… (se bild). </a:t>
            </a:r>
          </a:p>
          <a:p>
            <a:pPr marL="171450" indent="-171450">
              <a:buFont typeface="Arial" panose="020B0604020202020204" pitchFamily="34" charset="0"/>
              <a:buChar char="•"/>
            </a:pPr>
            <a:r>
              <a:rPr lang="sv-SE" sz="1100" dirty="0">
                <a:solidFill>
                  <a:prstClr val="black"/>
                </a:solidFill>
                <a:cs typeface="Garamond"/>
              </a:rPr>
              <a:t>Med</a:t>
            </a:r>
            <a:r>
              <a:rPr lang="sv-SE" sz="1100" baseline="0" dirty="0">
                <a:solidFill>
                  <a:prstClr val="black"/>
                </a:solidFill>
                <a:cs typeface="Garamond"/>
              </a:rPr>
              <a:t> ”i</a:t>
            </a:r>
            <a:r>
              <a:rPr lang="sv-SE" sz="1100" dirty="0">
                <a:solidFill>
                  <a:prstClr val="black"/>
                </a:solidFill>
                <a:cs typeface="Garamond"/>
              </a:rPr>
              <a:t>nom en generation” menas 30 år (från 2018). </a:t>
            </a:r>
          </a:p>
          <a:p>
            <a:pPr marL="171450" indent="-171450">
              <a:buFont typeface="Arial" panose="020B0604020202020204" pitchFamily="34" charset="0"/>
              <a:buChar char="•"/>
            </a:pPr>
            <a:endParaRPr lang="sv-SE" sz="1100" dirty="0">
              <a:solidFill>
                <a:prstClr val="black"/>
              </a:solidFill>
            </a:endParaRPr>
          </a:p>
          <a:p>
            <a:pPr marL="0" indent="0">
              <a:buFont typeface="Arial" panose="020B0604020202020204" pitchFamily="34" charset="0"/>
              <a:buNone/>
            </a:pPr>
            <a:r>
              <a:rPr lang="sv-SE" sz="1100" dirty="0">
                <a:solidFill>
                  <a:prstClr val="black"/>
                </a:solidFill>
              </a:rPr>
              <a:t>I ref: WHO=World Health Organisation</a:t>
            </a:r>
            <a:endParaRPr lang="sv-SE" sz="1100" dirty="0"/>
          </a:p>
        </p:txBody>
      </p:sp>
      <p:sp>
        <p:nvSpPr>
          <p:cNvPr id="4" name="Platshållare för bildnummer 3"/>
          <p:cNvSpPr>
            <a:spLocks noGrp="1"/>
          </p:cNvSpPr>
          <p:nvPr>
            <p:ph type="sldNum" sz="quarter" idx="10"/>
          </p:nvPr>
        </p:nvSpPr>
        <p:spPr/>
        <p:txBody>
          <a:bodyPr/>
          <a:lstStyle/>
          <a:p>
            <a:fld id="{5DB51114-98AE-4FA9-8AFD-C4B697BC0156}" type="slidenum">
              <a:rPr lang="sv-SE" smtClean="0"/>
              <a:t>2</a:t>
            </a:fld>
            <a:endParaRPr lang="sv-SE"/>
          </a:p>
        </p:txBody>
      </p:sp>
    </p:spTree>
    <p:extLst>
      <p:ext uri="{BB962C8B-B14F-4D97-AF65-F5344CB8AC3E}">
        <p14:creationId xmlns:p14="http://schemas.microsoft.com/office/powerpoint/2010/main" val="2206203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kern="1200" dirty="0">
                <a:solidFill>
                  <a:schemeClr val="tx1"/>
                </a:solidFill>
                <a:effectLst/>
                <a:latin typeface="+mn-lt"/>
                <a:ea typeface="+mn-ea"/>
                <a:cs typeface="+mn-cs"/>
              </a:rPr>
              <a:t>Hälsoutvecklingen över tid </a:t>
            </a:r>
            <a:r>
              <a:rPr lang="sv-SE" sz="1100" kern="1200" dirty="0">
                <a:solidFill>
                  <a:schemeClr val="tx1"/>
                </a:solidFill>
                <a:effectLst/>
                <a:latin typeface="+mn-lt"/>
                <a:ea typeface="+mn-ea"/>
                <a:cs typeface="+mn-cs"/>
              </a:rPr>
              <a:t>i Sverige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tx1"/>
                </a:solidFill>
                <a:effectLst/>
                <a:latin typeface="+mn-lt"/>
                <a:ea typeface="+mn-ea"/>
                <a:cs typeface="+mn-cs"/>
              </a:rPr>
              <a:t>I</a:t>
            </a:r>
            <a:r>
              <a:rPr lang="sv-SE" sz="1100" kern="1200" baseline="0" dirty="0">
                <a:solidFill>
                  <a:schemeClr val="tx1"/>
                </a:solidFill>
                <a:effectLst/>
                <a:latin typeface="+mn-lt"/>
                <a:ea typeface="+mn-ea"/>
                <a:cs typeface="+mn-cs"/>
              </a:rPr>
              <a:t> slutet av 1700-talet (</a:t>
            </a:r>
            <a:r>
              <a:rPr lang="sv-SE" sz="1100" kern="1200" dirty="0">
                <a:solidFill>
                  <a:schemeClr val="tx1"/>
                </a:solidFill>
                <a:effectLst/>
                <a:latin typeface="+mn-lt"/>
                <a:ea typeface="+mn-ea"/>
                <a:cs typeface="+mn-cs"/>
              </a:rPr>
              <a:t>jordbrukssamhället) överlevde endast 80 % av barnen 5</a:t>
            </a:r>
            <a:r>
              <a:rPr lang="sv-SE" sz="1100" kern="1200" baseline="0" dirty="0">
                <a:solidFill>
                  <a:schemeClr val="tx1"/>
                </a:solidFill>
                <a:effectLst/>
                <a:latin typeface="+mn-lt"/>
                <a:ea typeface="+mn-ea"/>
                <a:cs typeface="+mn-cs"/>
              </a:rPr>
              <a:t> års ålder.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baseline="0" dirty="0">
                <a:solidFill>
                  <a:schemeClr val="tx1"/>
                </a:solidFill>
                <a:effectLst/>
                <a:latin typeface="+mn-lt"/>
                <a:ea typeface="+mn-ea"/>
                <a:cs typeface="+mn-cs"/>
              </a:rPr>
              <a:t>(Klick 1) Under 1800-talet, i takt med industrialisering och urbanisering, förbättrades förutsättningarna för en god folkhälsa i Sverige.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baseline="0" dirty="0">
                <a:solidFill>
                  <a:schemeClr val="tx1"/>
                </a:solidFill>
                <a:effectLst/>
                <a:latin typeface="+mn-lt"/>
                <a:ea typeface="+mn-ea"/>
                <a:cs typeface="+mn-cs"/>
              </a:rPr>
              <a:t>Vi fick (klick 2):</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kern="1200" baseline="0" dirty="0">
                <a:solidFill>
                  <a:schemeClr val="tx1"/>
                </a:solidFill>
                <a:effectLst/>
                <a:latin typeface="+mn-lt"/>
                <a:ea typeface="+mn-ea"/>
                <a:cs typeface="+mn-cs"/>
              </a:rPr>
              <a:t>Bättre bostäder och sanitet, med rinnande vatten och välfungerande avloppssystem.</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kern="1200" baseline="0" dirty="0">
                <a:solidFill>
                  <a:schemeClr val="tx1"/>
                </a:solidFill>
                <a:effectLst/>
                <a:latin typeface="+mn-lt"/>
                <a:ea typeface="+mn-ea"/>
                <a:cs typeface="+mn-cs"/>
              </a:rPr>
              <a:t>Förbättrad nutrition och ökade kunskaper om hygien, tandborstning och smittspridning.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kern="1200" baseline="0" dirty="0">
                <a:solidFill>
                  <a:schemeClr val="tx1"/>
                </a:solidFill>
                <a:effectLst/>
                <a:latin typeface="+mn-lt"/>
                <a:ea typeface="+mn-ea"/>
                <a:cs typeface="+mn-cs"/>
              </a:rPr>
              <a:t>Vaccination mot smittkoppor och senare allmänt vaccinationsprogram (1940-talet).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kern="1200" baseline="0" dirty="0">
                <a:solidFill>
                  <a:schemeClr val="tx1"/>
                </a:solidFill>
                <a:effectLst/>
                <a:latin typeface="+mn-lt"/>
                <a:ea typeface="+mn-ea"/>
                <a:cs typeface="+mn-cs"/>
              </a:rPr>
              <a:t>Arbetarrörelserna och fackföreningar (från 1850 </a:t>
            </a:r>
            <a:r>
              <a:rPr lang="sv-SE" sz="1100" kern="1200" baseline="0" dirty="0" err="1">
                <a:solidFill>
                  <a:schemeClr val="tx1"/>
                </a:solidFill>
                <a:effectLst/>
                <a:latin typeface="+mn-lt"/>
                <a:ea typeface="+mn-ea"/>
                <a:cs typeface="+mn-cs"/>
              </a:rPr>
              <a:t>resp</a:t>
            </a:r>
            <a:r>
              <a:rPr lang="sv-SE" sz="1100" kern="1200" baseline="0" dirty="0">
                <a:solidFill>
                  <a:schemeClr val="tx1"/>
                </a:solidFill>
                <a:effectLst/>
                <a:latin typeface="+mn-lt"/>
                <a:ea typeface="+mn-ea"/>
                <a:cs typeface="+mn-cs"/>
              </a:rPr>
              <a:t> 70-talet) drev igenom förbättrade arbetsvillkor (exempelvis </a:t>
            </a:r>
            <a:r>
              <a:rPr lang="sv-SE" sz="1100" dirty="0"/>
              <a:t>kollektivavtal</a:t>
            </a:r>
            <a:r>
              <a:rPr lang="sv-SE" sz="1100" baseline="0" dirty="0"/>
              <a:t> med </a:t>
            </a:r>
            <a:r>
              <a:rPr lang="sv-SE" sz="1100" dirty="0"/>
              <a:t>semester,</a:t>
            </a:r>
            <a:r>
              <a:rPr lang="sv-SE" sz="1100" baseline="0" dirty="0"/>
              <a:t> </a:t>
            </a:r>
            <a:r>
              <a:rPr lang="sv-SE" sz="1100" dirty="0"/>
              <a:t>bättre löner, kortare arbetstid</a:t>
            </a:r>
            <a:r>
              <a:rPr lang="sv-SE" sz="1100" baseline="0" dirty="0"/>
              <a:t> </a:t>
            </a:r>
            <a:r>
              <a:rPr lang="sv-SE" sz="1100" baseline="0" dirty="0" err="1"/>
              <a:t>etc</a:t>
            </a:r>
            <a:r>
              <a:rPr lang="sv-SE" sz="1100" baseline="0" dirty="0"/>
              <a:t>) </a:t>
            </a:r>
            <a:r>
              <a:rPr lang="sv-SE" sz="1100" kern="1200" baseline="0" dirty="0">
                <a:solidFill>
                  <a:schemeClr val="tx1"/>
                </a:solidFill>
                <a:effectLst/>
                <a:latin typeface="+mn-lt"/>
                <a:ea typeface="+mn-ea"/>
                <a:cs typeface="+mn-cs"/>
              </a:rPr>
              <a:t>och säkrare arbetsplatser.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kern="1200" baseline="0" dirty="0">
                <a:solidFill>
                  <a:schemeClr val="tx1"/>
                </a:solidFill>
                <a:effectLst/>
                <a:latin typeface="+mn-lt"/>
                <a:ea typeface="+mn-ea"/>
                <a:cs typeface="+mn-cs"/>
              </a:rPr>
              <a:t>Allt fler barn som kunde gå i skolan, och så småningom allmän skolplikt som råder idag.</a:t>
            </a:r>
            <a:endParaRPr lang="sv-SE" sz="1100" baseline="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sv-SE" sz="11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baseline="0" dirty="0">
                <a:solidFill>
                  <a:schemeClr val="tx1"/>
                </a:solidFill>
                <a:effectLst/>
                <a:latin typeface="+mn-lt"/>
                <a:ea typeface="+mn-ea"/>
                <a:cs typeface="+mn-cs"/>
              </a:rPr>
              <a:t>Under 1900-talet togs ännu flera kliv mot förbättrade livsvillkor och hälsa (klick 3):</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kern="1200" baseline="0" dirty="0">
                <a:solidFill>
                  <a:schemeClr val="tx1"/>
                </a:solidFill>
                <a:effectLst/>
                <a:latin typeface="+mn-lt"/>
                <a:ea typeface="+mn-ea"/>
                <a:cs typeface="+mn-cs"/>
              </a:rPr>
              <a:t>Arbetet mot ökad jämställdhet tog fart (kvinnlig rösträtt 1921, preventionsmedel riksdagsbeslut om förskola för alla barn 1985).</a:t>
            </a:r>
            <a:endParaRPr lang="sv-SE" sz="110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kern="1200" baseline="0" dirty="0">
                <a:solidFill>
                  <a:schemeClr val="tx1"/>
                </a:solidFill>
                <a:effectLst/>
                <a:latin typeface="+mn-lt"/>
                <a:ea typeface="+mn-ea"/>
                <a:cs typeface="+mn-cs"/>
              </a:rPr>
              <a:t>Välfärdssystemet har vuxit fram med bl.a. lagstiftande om folktandvård (1938), allmän sjukförsäkring (1955 inkomstrelaterad sjukersättning och subventionerad sjukvård), BVC och MVC, barnbidrag, föräldraförsäkring, folkpension och ersättning vid olycksfall och arbetsskada, assistansersättning mm.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sv-SE" sz="11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baseline="0" dirty="0">
                <a:solidFill>
                  <a:schemeClr val="tx1"/>
                </a:solidFill>
                <a:effectLst/>
                <a:latin typeface="+mn-lt"/>
                <a:ea typeface="+mn-ea"/>
                <a:cs typeface="+mn-cs"/>
              </a:rPr>
              <a:t>Tack vare den positiva samhällsutvecklingen har medellivslängden i Sverige ökat från tidigare ca 40 år till dagens 81 för män och nästan 85 för kvinnor (se bilden i mitten).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sv-SE" sz="1100" kern="1200" baseline="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51114-98AE-4FA9-8AFD-C4B697BC015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7346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sz="1100" dirty="0"/>
              <a:t>Även om hälsan i Sverige förbättrats tydligt över tid, exempelvis när det gäller förväntad</a:t>
            </a:r>
            <a:r>
              <a:rPr lang="sv-SE" sz="1100" baseline="0" dirty="0"/>
              <a:t> återstående livslängd</a:t>
            </a:r>
            <a:r>
              <a:rPr lang="sv-SE" sz="1100" dirty="0"/>
              <a:t> finns stora </a:t>
            </a:r>
            <a:r>
              <a:rPr lang="sv-SE" sz="1100" i="1" dirty="0"/>
              <a:t>socioekonomiska skillnader.</a:t>
            </a:r>
          </a:p>
          <a:p>
            <a:pPr marL="171450" indent="-171450">
              <a:buFont typeface="Arial" panose="020B0604020202020204" pitchFamily="34" charset="0"/>
              <a:buChar char="•"/>
            </a:pPr>
            <a:r>
              <a:rPr lang="sv-SE" sz="1100" dirty="0"/>
              <a:t>På denna bild, över förväntad återstående livslängd vid 30 års ålder</a:t>
            </a:r>
            <a:r>
              <a:rPr lang="sv-SE" sz="1100" baseline="0" dirty="0"/>
              <a:t> utifrån utbildningsnivå för kvinnor och män </a:t>
            </a:r>
            <a:r>
              <a:rPr lang="sv-SE" sz="1100" dirty="0"/>
              <a:t>kan ni se att det är lägst</a:t>
            </a:r>
            <a:r>
              <a:rPr lang="sv-SE" sz="1100" baseline="0" dirty="0"/>
              <a:t> antal förväntade återstående år för gruppen </a:t>
            </a:r>
            <a:r>
              <a:rPr lang="sv-SE" sz="1100" dirty="0"/>
              <a:t>med förgymnasial utbildning.</a:t>
            </a:r>
          </a:p>
          <a:p>
            <a:pPr marL="171450" indent="-171450">
              <a:buFont typeface="Arial" panose="020B0604020202020204" pitchFamily="34" charset="0"/>
              <a:buChar char="•"/>
            </a:pPr>
            <a:r>
              <a:rPr lang="sv-SE" sz="1100" dirty="0"/>
              <a:t>Men antalet</a:t>
            </a:r>
            <a:r>
              <a:rPr lang="sv-SE" sz="1100" baseline="0" dirty="0"/>
              <a:t> </a:t>
            </a:r>
            <a:r>
              <a:rPr lang="sv-SE" sz="1100" dirty="0"/>
              <a:t>är också lägre i gruppen med gymnasieutbildning jämfört med dem med eftergymnasial utbildning. </a:t>
            </a:r>
          </a:p>
          <a:p>
            <a:pPr marL="171450" indent="-171450">
              <a:buFont typeface="Arial" panose="020B0604020202020204" pitchFamily="34" charset="0"/>
              <a:buChar char="•"/>
            </a:pPr>
            <a:r>
              <a:rPr lang="sv-SE" sz="1100" dirty="0"/>
              <a:t>Denna gradvisa skillnad utifrån socioekonomisk status (dvs utbildningsnivå, inkomst, yrke eller bostadsområde) är det som brukar kallas den </a:t>
            </a:r>
            <a:r>
              <a:rPr lang="sv-SE" sz="1100" i="1" dirty="0"/>
              <a:t>sociala gradienten</a:t>
            </a:r>
            <a:r>
              <a:rPr lang="sv-SE" sz="1100" dirty="0"/>
              <a:t>. </a:t>
            </a:r>
          </a:p>
          <a:p>
            <a:endParaRPr lang="sv-SE" sz="1100" dirty="0"/>
          </a:p>
          <a:p>
            <a:r>
              <a:rPr lang="sv-SE" sz="1100" dirty="0"/>
              <a:t>Källa:</a:t>
            </a:r>
            <a:r>
              <a:rPr lang="sv-SE" sz="1100" baseline="0" dirty="0"/>
              <a:t> SCB= Statistiska Centralbyrån</a:t>
            </a:r>
            <a:endParaRPr lang="sv-SE" sz="110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51114-98AE-4FA9-8AFD-C4B697BC015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0604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Vad kan skillnaderna</a:t>
            </a:r>
            <a:r>
              <a:rPr lang="sv-SE" sz="1100" baseline="0" dirty="0"/>
              <a:t> i hälsa bero på? Vilka faktorer påverkar utvecklingen av hälsa och ohälsa? </a:t>
            </a:r>
          </a:p>
          <a:p>
            <a:pPr marL="171450" indent="-171450">
              <a:buFont typeface="Arial" panose="020B0604020202020204" pitchFamily="34" charset="0"/>
              <a:buChar char="•"/>
            </a:pPr>
            <a:r>
              <a:rPr lang="sv-SE" sz="1100" dirty="0"/>
              <a:t>Modellen</a:t>
            </a:r>
            <a:r>
              <a:rPr lang="sv-SE" sz="1100" baseline="0" dirty="0"/>
              <a:t> </a:t>
            </a:r>
            <a:r>
              <a:rPr lang="sv-SE" sz="1100" i="1" baseline="0" dirty="0"/>
              <a:t>Hälsans bestämningsfaktorer </a:t>
            </a:r>
            <a:r>
              <a:rPr lang="sv-SE" sz="1100" baseline="0" dirty="0"/>
              <a:t>visar samspelet mellan samhälle, miljö och individ. </a:t>
            </a:r>
          </a:p>
          <a:p>
            <a:pPr marL="171450" indent="-171450">
              <a:buFont typeface="Arial" panose="020B0604020202020204" pitchFamily="34" charset="0"/>
              <a:buChar char="•"/>
            </a:pPr>
            <a:r>
              <a:rPr lang="sv-SE" sz="1100" baseline="0" dirty="0"/>
              <a:t>De två yttre cirklarna (orangea) markerar de </a:t>
            </a:r>
            <a:r>
              <a:rPr lang="sv-SE" sz="1100" i="1" baseline="0" dirty="0"/>
              <a:t>samhälleliga förutsättningar </a:t>
            </a:r>
            <a:r>
              <a:rPr lang="sv-SE" sz="1100" baseline="0" dirty="0"/>
              <a:t>(ofta politiskt styrda) som starkt inverkar på de mer </a:t>
            </a:r>
            <a:r>
              <a:rPr lang="sv-SE" sz="1100" i="1" baseline="0" dirty="0"/>
              <a:t>individuella bestämningsfaktorerna </a:t>
            </a:r>
            <a:r>
              <a:rPr lang="sv-SE" sz="1100" baseline="0" dirty="0"/>
              <a:t>för hälsa. </a:t>
            </a:r>
          </a:p>
          <a:p>
            <a:pPr marL="171450" indent="-171450">
              <a:buFont typeface="Arial" panose="020B0604020202020204" pitchFamily="34" charset="0"/>
              <a:buChar char="•"/>
            </a:pPr>
            <a:r>
              <a:rPr lang="sv-SE" sz="1100" baseline="0" dirty="0"/>
              <a:t>I de yttre cirklarna lyfts dels samhällsekonomi, lagar och regler, men också de arenor där människor lever, verkar och dör.</a:t>
            </a:r>
          </a:p>
          <a:p>
            <a:pPr marL="171450" indent="-171450">
              <a:buFont typeface="Arial" panose="020B0604020202020204" pitchFamily="34" charset="0"/>
              <a:buChar char="•"/>
            </a:pPr>
            <a:r>
              <a:rPr lang="sv-SE" sz="1100" baseline="0" dirty="0"/>
              <a:t>De fyra grå cirklarna handlar om den individuella socioekonomiska situationen, levnadsvanor och livsstil, socialt sammanhang, och psykologiska resurser som tilltro till den egna förmågan, tillit till samhället och andra, hopp och framtidstro. </a:t>
            </a:r>
          </a:p>
          <a:p>
            <a:pPr marL="171450" indent="-171450">
              <a:buFont typeface="Arial" panose="020B0604020202020204" pitchFamily="34" charset="0"/>
              <a:buChar char="•"/>
            </a:pPr>
            <a:r>
              <a:rPr lang="sv-SE" sz="1100" baseline="0" dirty="0"/>
              <a:t>Allt detta samverkar med biologiska faktorer som kön, ålder och arv i utvecklandet av hälsa och sjukdom.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aseline="0" dirty="0"/>
              <a:t>Proportionell universalism </a:t>
            </a:r>
            <a:r>
              <a:rPr lang="sv-SE" sz="1100" dirty="0"/>
              <a:t>innebär att</a:t>
            </a:r>
            <a:r>
              <a:rPr lang="sv-SE" sz="1100" baseline="0" dirty="0"/>
              <a:t> man arbetar med generella insatser som når hela befolkningen eller grupper av befolkningen men att man också inom ramen för de generella insatserna kan anpassa dessa, så att man ger mest till de som behöver mest. Exempel på den typen av insatser är BVC och MVC, som når alla, men där mest insatser riktas till de som behöver det bäst.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aseline="0" dirty="0"/>
              <a:t>Människosyn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aseline="0" dirty="0"/>
              <a:t>En annan sak som den här bilden belyser, och som är viktigt i FH-</a:t>
            </a:r>
            <a:r>
              <a:rPr lang="sv-SE" sz="1100" baseline="0" dirty="0" err="1"/>
              <a:t>arb</a:t>
            </a:r>
            <a:r>
              <a:rPr lang="sv-SE" sz="1100" baseline="0" dirty="0"/>
              <a:t> är just det här med de olika arenorna; för ett framgångsrikt FH-arbete behöver vi införa insatser på alla arenor, och det gör också att ingen aktör ensam kan råda över FH-arbetet, utan vi behöver bedriva det i samverkan. </a:t>
            </a:r>
          </a:p>
        </p:txBody>
      </p:sp>
      <p:sp>
        <p:nvSpPr>
          <p:cNvPr id="4" name="Platshållare för bildnummer 3"/>
          <p:cNvSpPr>
            <a:spLocks noGrp="1"/>
          </p:cNvSpPr>
          <p:nvPr>
            <p:ph type="sldNum" sz="quarter" idx="10"/>
          </p:nvPr>
        </p:nvSpPr>
        <p:spPr/>
        <p:txBody>
          <a:bodyPr/>
          <a:lstStyle/>
          <a:p>
            <a:fld id="{5DB51114-98AE-4FA9-8AFD-C4B697BC0156}" type="slidenum">
              <a:rPr lang="sv-SE" smtClean="0"/>
              <a:t>5</a:t>
            </a:fld>
            <a:endParaRPr lang="sv-SE"/>
          </a:p>
        </p:txBody>
      </p:sp>
    </p:spTree>
    <p:extLst>
      <p:ext uri="{BB962C8B-B14F-4D97-AF65-F5344CB8AC3E}">
        <p14:creationId xmlns:p14="http://schemas.microsoft.com/office/powerpoint/2010/main" val="3157796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Hälsofrämjande och sjukdomsförebyggande</a:t>
            </a:r>
            <a:r>
              <a:rPr lang="sv-SE" sz="1100" baseline="0" dirty="0"/>
              <a:t> arbete </a:t>
            </a:r>
          </a:p>
          <a:p>
            <a:pPr marL="171450" indent="-171450">
              <a:buFont typeface="Arial" panose="020B0604020202020204" pitchFamily="34" charset="0"/>
              <a:buChar char="•"/>
            </a:pPr>
            <a:r>
              <a:rPr lang="sv-SE" sz="1100" dirty="0"/>
              <a:t>När det kommer till folkhälsoarbete är det viktigt att kunna skilja på </a:t>
            </a:r>
            <a:r>
              <a:rPr lang="sv-SE" sz="1100" i="1" dirty="0"/>
              <a:t>hälsofrämjande</a:t>
            </a:r>
            <a:r>
              <a:rPr lang="sv-SE" sz="1100" dirty="0"/>
              <a:t> och </a:t>
            </a:r>
            <a:r>
              <a:rPr lang="sv-SE" sz="1100" i="1" dirty="0"/>
              <a:t>sjukdomsförebyggande</a:t>
            </a:r>
            <a:r>
              <a:rPr lang="sv-SE" sz="1100" baseline="0" dirty="0"/>
              <a:t> arbete och insatser.</a:t>
            </a:r>
            <a:r>
              <a:rPr lang="sv-SE" sz="1100" dirty="0"/>
              <a:t> </a:t>
            </a:r>
          </a:p>
          <a:p>
            <a:endParaRPr lang="sv-SE" sz="1100" dirty="0"/>
          </a:p>
          <a:p>
            <a:pPr marL="171450" indent="-171450" rtl="0">
              <a:buFont typeface="Arial" panose="020B0604020202020204" pitchFamily="34" charset="0"/>
              <a:buChar char="•"/>
            </a:pPr>
            <a:r>
              <a:rPr lang="sv-SE" sz="1100" kern="1200" dirty="0">
                <a:solidFill>
                  <a:schemeClr val="tx1"/>
                </a:solidFill>
                <a:effectLst/>
                <a:latin typeface="+mn-lt"/>
                <a:ea typeface="+mn-ea"/>
                <a:cs typeface="+mn-cs"/>
              </a:rPr>
              <a:t>Att</a:t>
            </a:r>
            <a:r>
              <a:rPr lang="sv-SE" sz="1100" kern="1200" baseline="0" dirty="0">
                <a:solidFill>
                  <a:schemeClr val="tx1"/>
                </a:solidFill>
                <a:effectLst/>
                <a:latin typeface="+mn-lt"/>
                <a:ea typeface="+mn-ea"/>
                <a:cs typeface="+mn-cs"/>
              </a:rPr>
              <a:t> arbeta </a:t>
            </a:r>
            <a:r>
              <a:rPr lang="sv-SE" sz="1100" i="1" kern="1200" baseline="0" dirty="0">
                <a:solidFill>
                  <a:schemeClr val="tx1"/>
                </a:solidFill>
                <a:effectLst/>
                <a:latin typeface="+mn-lt"/>
                <a:ea typeface="+mn-ea"/>
                <a:cs typeface="+mn-cs"/>
              </a:rPr>
              <a:t>hälsofrämjande</a:t>
            </a:r>
            <a:r>
              <a:rPr lang="sv-SE" sz="1100" kern="1200" baseline="0" dirty="0">
                <a:solidFill>
                  <a:schemeClr val="tx1"/>
                </a:solidFill>
                <a:effectLst/>
                <a:latin typeface="+mn-lt"/>
                <a:ea typeface="+mn-ea"/>
                <a:cs typeface="+mn-cs"/>
              </a:rPr>
              <a:t> innebär att </a:t>
            </a:r>
            <a:r>
              <a:rPr lang="sv-SE" sz="1100" kern="1200" dirty="0">
                <a:solidFill>
                  <a:schemeClr val="tx1"/>
                </a:solidFill>
                <a:effectLst/>
                <a:latin typeface="+mn-lt"/>
                <a:ea typeface="+mn-ea"/>
                <a:cs typeface="+mn-cs"/>
              </a:rPr>
              <a:t>göra det möjligt för människor att öka kontrollen över sin egen hälsa. </a:t>
            </a:r>
          </a:p>
          <a:p>
            <a:pPr marL="171450" indent="-171450" rtl="0">
              <a:buFont typeface="Arial" panose="020B0604020202020204" pitchFamily="34" charset="0"/>
              <a:buChar char="•"/>
            </a:pPr>
            <a:r>
              <a:rPr lang="sv-SE" sz="1100" kern="1200" dirty="0">
                <a:solidFill>
                  <a:schemeClr val="tx1"/>
                </a:solidFill>
                <a:effectLst/>
                <a:latin typeface="+mn-lt"/>
                <a:ea typeface="+mn-ea"/>
                <a:cs typeface="+mn-cs"/>
              </a:rPr>
              <a:t>Det täcker ett brett utbud av sociala och miljömässiga insatser som är utformade för att främja enskilda människors hälsa och livskvalitet </a:t>
            </a:r>
            <a:r>
              <a:rPr lang="sv-SE" sz="1100" kern="1200" baseline="0" dirty="0">
                <a:solidFill>
                  <a:schemeClr val="tx1"/>
                </a:solidFill>
                <a:effectLst/>
                <a:latin typeface="+mn-lt"/>
                <a:ea typeface="+mn-ea"/>
                <a:cs typeface="+mn-cs"/>
              </a:rPr>
              <a:t>(ex i bilden att lära människor att simma).</a:t>
            </a:r>
            <a:r>
              <a:rPr lang="sv-SE" sz="1100" kern="1200" dirty="0">
                <a:solidFill>
                  <a:schemeClr val="tx1"/>
                </a:solidFill>
                <a:effectLst/>
                <a:latin typeface="+mn-lt"/>
                <a:ea typeface="+mn-ea"/>
                <a:cs typeface="+mn-cs"/>
              </a:rPr>
              <a:t> </a:t>
            </a:r>
          </a:p>
          <a:p>
            <a:pPr marL="171450" indent="-171450" rtl="0">
              <a:buFont typeface="Arial" panose="020B0604020202020204" pitchFamily="34" charset="0"/>
              <a:buChar char="•"/>
            </a:pPr>
            <a:r>
              <a:rPr lang="sv-SE" sz="1100" kern="1200" dirty="0">
                <a:solidFill>
                  <a:schemeClr val="tx1"/>
                </a:solidFill>
                <a:effectLst/>
                <a:latin typeface="+mn-lt"/>
                <a:ea typeface="+mn-ea"/>
                <a:cs typeface="+mn-cs"/>
              </a:rPr>
              <a:t>Ex:</a:t>
            </a:r>
            <a:r>
              <a:rPr lang="sv-SE" sz="1100" kern="1200" baseline="0" dirty="0">
                <a:solidFill>
                  <a:schemeClr val="tx1"/>
                </a:solidFill>
                <a:effectLst/>
                <a:latin typeface="+mn-lt"/>
                <a:ea typeface="+mn-ea"/>
                <a:cs typeface="+mn-cs"/>
              </a:rPr>
              <a:t> ge råd och information om hur man kan stärka och bibehålla god fysisk och psykisk hälsa (ex ABC, </a:t>
            </a:r>
            <a:r>
              <a:rPr lang="sv-SE" sz="1100" kern="1200" baseline="0" dirty="0" err="1">
                <a:solidFill>
                  <a:schemeClr val="tx1"/>
                </a:solidFill>
                <a:effectLst/>
                <a:latin typeface="+mn-lt"/>
                <a:ea typeface="+mn-ea"/>
                <a:cs typeface="+mn-cs"/>
              </a:rPr>
              <a:t>SÖiR</a:t>
            </a:r>
            <a:r>
              <a:rPr lang="sv-SE" sz="1100" kern="1200" baseline="0" dirty="0">
                <a:solidFill>
                  <a:schemeClr val="tx1"/>
                </a:solidFill>
                <a:effectLst/>
                <a:latin typeface="+mn-lt"/>
                <a:ea typeface="+mn-ea"/>
                <a:cs typeface="+mn-cs"/>
              </a:rPr>
              <a:t>), arbeta för att stärka relationer och välmående bland skolelever (hälsofrämjande skola) och upprätthålla en god arbetsmiljö och arbetsvillkor för anställda.</a:t>
            </a:r>
            <a:endParaRPr lang="sv-SE" sz="1100" kern="1200" dirty="0">
              <a:solidFill>
                <a:schemeClr val="tx1"/>
              </a:solidFill>
              <a:effectLst/>
              <a:latin typeface="+mn-lt"/>
              <a:ea typeface="+mn-ea"/>
              <a:cs typeface="+mn-cs"/>
            </a:endParaRPr>
          </a:p>
          <a:p>
            <a:pPr marL="171450" indent="-171450" rtl="0">
              <a:buFont typeface="Arial" panose="020B0604020202020204" pitchFamily="34" charset="0"/>
              <a:buChar char="•"/>
            </a:pPr>
            <a:endParaRPr lang="sv-SE" sz="1100" kern="1200" dirty="0">
              <a:solidFill>
                <a:schemeClr val="tx1"/>
              </a:solidFill>
              <a:effectLst/>
              <a:latin typeface="+mn-lt"/>
              <a:ea typeface="+mn-ea"/>
              <a:cs typeface="+mn-cs"/>
            </a:endParaRPr>
          </a:p>
          <a:p>
            <a:pPr marL="171450" indent="-171450" rtl="0">
              <a:buFont typeface="Arial" panose="020B0604020202020204" pitchFamily="34" charset="0"/>
              <a:buChar char="•"/>
            </a:pPr>
            <a:r>
              <a:rPr lang="sv-SE" sz="1100" i="1" kern="1200" dirty="0">
                <a:solidFill>
                  <a:schemeClr val="tx1"/>
                </a:solidFill>
                <a:effectLst/>
                <a:latin typeface="+mn-lt"/>
                <a:ea typeface="+mn-ea"/>
                <a:cs typeface="+mn-cs"/>
              </a:rPr>
              <a:t>Sjukdomsförebyggande</a:t>
            </a:r>
            <a:r>
              <a:rPr lang="sv-SE" sz="1100" kern="1200" dirty="0">
                <a:solidFill>
                  <a:schemeClr val="tx1"/>
                </a:solidFill>
                <a:effectLst/>
                <a:latin typeface="+mn-lt"/>
                <a:ea typeface="+mn-ea"/>
                <a:cs typeface="+mn-cs"/>
              </a:rPr>
              <a:t> arbete fokuserar på insatser som syftar till att förebygga utvecklingen och minska svårighetsgraden av sjukdomar,</a:t>
            </a:r>
            <a:r>
              <a:rPr lang="sv-SE" sz="1100" kern="1200" baseline="0" dirty="0">
                <a:solidFill>
                  <a:schemeClr val="tx1"/>
                </a:solidFill>
                <a:effectLst/>
                <a:latin typeface="+mn-lt"/>
                <a:ea typeface="+mn-ea"/>
                <a:cs typeface="+mn-cs"/>
              </a:rPr>
              <a:t> </a:t>
            </a:r>
            <a:r>
              <a:rPr lang="sv-SE" sz="1100" kern="1200" dirty="0">
                <a:solidFill>
                  <a:schemeClr val="tx1"/>
                </a:solidFill>
                <a:effectLst/>
                <a:latin typeface="+mn-lt"/>
                <a:ea typeface="+mn-ea"/>
                <a:cs typeface="+mn-cs"/>
              </a:rPr>
              <a:t>skador eller sociala problem</a:t>
            </a:r>
            <a:r>
              <a:rPr lang="sv-SE" sz="1100" kern="1200" baseline="0" dirty="0">
                <a:solidFill>
                  <a:schemeClr val="tx1"/>
                </a:solidFill>
                <a:effectLst/>
                <a:latin typeface="+mn-lt"/>
                <a:ea typeface="+mn-ea"/>
                <a:cs typeface="+mn-cs"/>
              </a:rPr>
              <a:t> </a:t>
            </a:r>
            <a:r>
              <a:rPr lang="sv-SE" sz="1100" kern="1200" dirty="0">
                <a:solidFill>
                  <a:schemeClr val="tx1"/>
                </a:solidFill>
                <a:effectLst/>
                <a:latin typeface="+mn-lt"/>
                <a:ea typeface="+mn-ea"/>
                <a:cs typeface="+mn-cs"/>
              </a:rPr>
              <a:t>(ex som på bilden att sätta upp nät vid vattenfallet för att förhindra</a:t>
            </a:r>
            <a:r>
              <a:rPr lang="sv-SE" sz="1100" kern="1200" baseline="0" dirty="0">
                <a:solidFill>
                  <a:schemeClr val="tx1"/>
                </a:solidFill>
                <a:effectLst/>
                <a:latin typeface="+mn-lt"/>
                <a:ea typeface="+mn-ea"/>
                <a:cs typeface="+mn-cs"/>
              </a:rPr>
              <a:t> att människor åker ner</a:t>
            </a:r>
            <a:r>
              <a:rPr lang="sv-SE" sz="1100" kern="1200" dirty="0">
                <a:solidFill>
                  <a:schemeClr val="tx1"/>
                </a:solidFill>
                <a:effectLst/>
                <a:latin typeface="+mn-lt"/>
                <a:ea typeface="+mn-ea"/>
                <a:cs typeface="+mn-cs"/>
              </a:rPr>
              <a:t>). Benämns ofta </a:t>
            </a:r>
            <a:r>
              <a:rPr lang="sv-SE" sz="1100" kern="1200" baseline="0" dirty="0">
                <a:solidFill>
                  <a:schemeClr val="tx1"/>
                </a:solidFill>
                <a:effectLst/>
                <a:latin typeface="+mn-lt"/>
                <a:ea typeface="+mn-ea"/>
                <a:cs typeface="+mn-cs"/>
              </a:rPr>
              <a:t>för prevention och kan delas in i primärprevention (före insjuknande) och sekundärprevention (förhindra återinsjuknande) insatser.  </a:t>
            </a:r>
            <a:endParaRPr lang="sv-SE" sz="1100" kern="1200" dirty="0">
              <a:solidFill>
                <a:schemeClr val="tx1"/>
              </a:solidFill>
              <a:effectLst/>
              <a:latin typeface="+mn-lt"/>
              <a:ea typeface="+mn-ea"/>
              <a:cs typeface="+mn-cs"/>
            </a:endParaRPr>
          </a:p>
          <a:p>
            <a:pPr marL="171450" indent="-171450" rtl="0">
              <a:buFont typeface="Arial" panose="020B0604020202020204" pitchFamily="34" charset="0"/>
              <a:buChar char="•"/>
            </a:pPr>
            <a:r>
              <a:rPr lang="sv-SE" sz="1100" kern="1200" dirty="0">
                <a:solidFill>
                  <a:schemeClr val="tx1"/>
                </a:solidFill>
                <a:effectLst/>
                <a:latin typeface="+mn-lt"/>
                <a:ea typeface="+mn-ea"/>
                <a:cs typeface="+mn-cs"/>
              </a:rPr>
              <a:t>Ex:</a:t>
            </a:r>
            <a:r>
              <a:rPr lang="sv-SE" sz="1100" kern="1200" baseline="0" dirty="0">
                <a:solidFill>
                  <a:schemeClr val="tx1"/>
                </a:solidFill>
                <a:effectLst/>
                <a:latin typeface="+mn-lt"/>
                <a:ea typeface="+mn-ea"/>
                <a:cs typeface="+mn-cs"/>
              </a:rPr>
              <a:t> Förebygga tobaksbruk bland unga, utbilda personal i att upptäcka och bemöta psykisk ohälsa (MHFA), ”bygga in” en minskad risk för att människor ska kunna begå självmord i den fysiska miljön i samhällsplanering, rök- och alkoholstopp inför operation. </a:t>
            </a:r>
          </a:p>
          <a:p>
            <a:pPr marL="171450" indent="-171450" rtl="0">
              <a:buFont typeface="Arial" panose="020B0604020202020204" pitchFamily="34" charset="0"/>
              <a:buChar char="•"/>
            </a:pPr>
            <a:endParaRPr lang="sv-SE" sz="1100" kern="1200" dirty="0">
              <a:solidFill>
                <a:schemeClr val="tx1"/>
              </a:solidFill>
              <a:effectLst/>
              <a:latin typeface="+mn-lt"/>
              <a:ea typeface="+mn-ea"/>
              <a:cs typeface="+mn-cs"/>
            </a:endParaRPr>
          </a:p>
          <a:p>
            <a:pPr marL="171450" indent="-171450" rtl="0">
              <a:buFont typeface="Arial" panose="020B0604020202020204" pitchFamily="34" charset="0"/>
              <a:buChar char="•"/>
            </a:pPr>
            <a:r>
              <a:rPr lang="sv-SE" sz="1100" kern="1200" dirty="0">
                <a:solidFill>
                  <a:schemeClr val="tx1"/>
                </a:solidFill>
                <a:effectLst/>
                <a:latin typeface="+mn-lt"/>
                <a:ea typeface="+mn-ea"/>
                <a:cs typeface="+mn-cs"/>
              </a:rPr>
              <a:t>Åtgärda</a:t>
            </a:r>
            <a:r>
              <a:rPr lang="sv-SE" sz="1100" kern="1200" baseline="0" dirty="0">
                <a:solidFill>
                  <a:schemeClr val="tx1"/>
                </a:solidFill>
                <a:effectLst/>
                <a:latin typeface="+mn-lt"/>
                <a:ea typeface="+mn-ea"/>
                <a:cs typeface="+mn-cs"/>
              </a:rPr>
              <a:t> handlar om att vårda och rehabilitera när skada och sjukdom har uppstått (som längst ner i vattenfallet). </a:t>
            </a:r>
            <a:endParaRPr lang="sv-SE" sz="11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Platshållare för bildnummer 3"/>
          <p:cNvSpPr>
            <a:spLocks noGrp="1"/>
          </p:cNvSpPr>
          <p:nvPr>
            <p:ph type="sldNum" sz="quarter" idx="10"/>
          </p:nvPr>
        </p:nvSpPr>
        <p:spPr/>
        <p:txBody>
          <a:bodyPr/>
          <a:lstStyle/>
          <a:p>
            <a:fld id="{5DB51114-98AE-4FA9-8AFD-C4B697BC0156}" type="slidenum">
              <a:rPr lang="sv-SE" smtClean="0"/>
              <a:t>6</a:t>
            </a:fld>
            <a:endParaRPr lang="sv-SE"/>
          </a:p>
        </p:txBody>
      </p:sp>
    </p:spTree>
    <p:extLst>
      <p:ext uri="{BB962C8B-B14F-4D97-AF65-F5344CB8AC3E}">
        <p14:creationId xmlns:p14="http://schemas.microsoft.com/office/powerpoint/2010/main" val="1007218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En annan</a:t>
            </a:r>
            <a:r>
              <a:rPr lang="sv-SE" sz="1100" baseline="0" dirty="0"/>
              <a:t> grundläggande folkhälsofråga handlar om </a:t>
            </a:r>
            <a:r>
              <a:rPr lang="sv-SE" sz="1100" i="1" baseline="0" dirty="0"/>
              <a:t>individens</a:t>
            </a:r>
            <a:r>
              <a:rPr lang="sv-SE" sz="1100" baseline="0" dirty="0"/>
              <a:t> kontra </a:t>
            </a:r>
            <a:r>
              <a:rPr lang="sv-SE" sz="1100" i="1" baseline="0" dirty="0"/>
              <a:t>samhällets ansvar </a:t>
            </a:r>
            <a:r>
              <a:rPr lang="sv-SE" sz="1100" baseline="0" dirty="0"/>
              <a:t>för hälsa.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aseline="0" dirty="0"/>
              <a:t>Givetvis har individen ansvar för sin egen hälsa, vilket den här figuren som knuffar bollen, dvs sin hälsa, uppför backen ska symbolisera.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aseline="0" dirty="0"/>
              <a:t>Men backen som bollen/hälsan ska knuffas uppför är olika brant, och det är samhällets ansvar att skapa förutsättningar för individen att kunna ta det ansvaret, att göra backen mindre brant.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100"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aseline="0" dirty="0"/>
              <a:t>Exempelvis: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aseline="0" dirty="0"/>
              <a:t>För ett barn vars föräldrar har hög utbildningsnivå, god ekonomi, stort socialt nätverk, god förståelse för välfärdssystemet är backen inte alls lika brant som för ett barn vars föräldrar (två klick upp) saknar högre utbildning, har svag ekonomi (och </a:t>
            </a:r>
            <a:r>
              <a:rPr lang="sv-SE" sz="1100" baseline="0" dirty="0" err="1"/>
              <a:t>ev</a:t>
            </a:r>
            <a:r>
              <a:rPr lang="sv-SE" sz="1100" baseline="0" dirty="0"/>
              <a:t> arbetslöshet), bristande sociala nätverk och låg delaktighet i samhället.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100"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aseline="0" dirty="0"/>
              <a:t>Där har samhället en viktig roll att ge stöd och skapa förutsättningar att plana ut backen för de barn som har sämre förutsättningar från start genom att till exempel ge (ett klick ner) extra stöd i skolan, subventionera/bekosta fritidsaktiviteter, upplysa om barnets rätt till hälso- och sjukvård och andra delar av välfärdssystemet liksom stärka barnen att vara delaktiga och etablera sig på arbetsmarknaden och i samhället i stort.  Så att alla barn får likvärdiga möjligheter att ta ansvar för sin hälsa och forma sina liv. </a:t>
            </a:r>
            <a:endParaRPr lang="sv-SE" sz="1100" dirty="0"/>
          </a:p>
          <a:p>
            <a:endParaRPr lang="sv-SE" sz="110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51114-98AE-4FA9-8AFD-C4B697BC015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040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Vad innebär jämlikhet?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t>Om</a:t>
            </a:r>
            <a:r>
              <a:rPr lang="sv-SE" sz="1200" baseline="0" dirty="0"/>
              <a:t> vi gör lika för alla människor </a:t>
            </a:r>
            <a:r>
              <a:rPr lang="sv-SE" sz="1200" i="1" baseline="0" dirty="0"/>
              <a:t>kommer inte alla få samma tillgång </a:t>
            </a:r>
            <a:r>
              <a:rPr lang="sv-SE" sz="1200" baseline="0" dirty="0"/>
              <a:t>till insatserna, på grund av olika hinder, vilket första bilden ska illustrera.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aseline="0" dirty="0"/>
              <a:t>Om vi istället </a:t>
            </a:r>
            <a:r>
              <a:rPr lang="sv-SE" sz="1200" u="sng" baseline="0" dirty="0"/>
              <a:t>gör olika</a:t>
            </a:r>
            <a:r>
              <a:rPr lang="sv-SE" sz="1200" baseline="0" dirty="0"/>
              <a:t>, så att människor med större behov får mer insatser blir det mer jämlikt, vilket den andra bilden ska visa. Samtidigt kan de personerna känna sig mer utpekade/stigmatiserade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aseline="0" dirty="0"/>
              <a:t>Det allra bästa är om vi kan riva hinder, som på bild 3, och </a:t>
            </a:r>
            <a:r>
              <a:rPr lang="sv-SE" sz="1200" dirty="0"/>
              <a:t>exempelvis funktionshinderanpassa offentliga miljöer och erbjuda kostnadsfri</a:t>
            </a:r>
            <a:r>
              <a:rPr lang="sv-SE" sz="1200" baseline="0" dirty="0"/>
              <a:t> lunch i skolan. </a:t>
            </a:r>
            <a:endParaRPr lang="sv-SE"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dirty="0"/>
              <a:t>Källa:</a:t>
            </a:r>
            <a:r>
              <a:rPr lang="sv-SE" sz="1200" baseline="0" dirty="0"/>
              <a:t> VGR = Västra Götalands Regionen</a:t>
            </a:r>
            <a:endParaRPr lang="sv-SE" sz="1200"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D04F0F-A744-42A6-AE62-562525177F8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1069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0" dirty="0">
                <a:effectLst/>
              </a:rPr>
              <a:t>Det folkhälsopolitiska ramverket består av ett övergripande, nationellt folkhälsopolitiskt mål och åtta målområden.</a:t>
            </a:r>
          </a:p>
          <a:p>
            <a:endParaRPr lang="sv-SE" b="0" i="0" dirty="0">
              <a:effectLst/>
            </a:endParaRPr>
          </a:p>
        </p:txBody>
      </p:sp>
      <p:sp>
        <p:nvSpPr>
          <p:cNvPr id="4" name="Platshållare för bildnummer 3"/>
          <p:cNvSpPr>
            <a:spLocks noGrp="1"/>
          </p:cNvSpPr>
          <p:nvPr>
            <p:ph type="sldNum" sz="quarter" idx="5"/>
          </p:nvPr>
        </p:nvSpPr>
        <p:spPr/>
        <p:txBody>
          <a:bodyPr/>
          <a:lstStyle/>
          <a:p>
            <a:fld id="{7B1FD6C8-7E9E-430D-A623-D87C2AB9E3C2}" type="slidenum">
              <a:rPr lang="sv-SE" smtClean="0"/>
              <a:t>9</a:t>
            </a:fld>
            <a:endParaRPr lang="sv-SE"/>
          </a:p>
        </p:txBody>
      </p:sp>
    </p:spTree>
    <p:extLst>
      <p:ext uri="{BB962C8B-B14F-4D97-AF65-F5344CB8AC3E}">
        <p14:creationId xmlns:p14="http://schemas.microsoft.com/office/powerpoint/2010/main" val="10641907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accent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xmlns=""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bg1"/>
                </a:solidFill>
                <a:latin typeface="+mn-lt"/>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 uri="{C183D7F6-B498-43B3-948B-1728B52AA6E4}">
                <adec:decorative xmlns:adec="http://schemas.microsoft.com/office/drawing/2017/decorative" xmlns="" val="0"/>
              </a:ext>
            </a:extLst>
          </p:cNvPr>
          <p:cNvSpPr>
            <a:spLocks noGrp="1"/>
          </p:cNvSpPr>
          <p:nvPr>
            <p:ph type="body" sz="quarter" idx="10" hasCustomPrompt="1"/>
          </p:nvPr>
        </p:nvSpPr>
        <p:spPr>
          <a:xfrm>
            <a:off x="290405" y="6312037"/>
            <a:ext cx="2377639" cy="288000"/>
          </a:xfrm>
        </p:spPr>
        <p:txBody>
          <a:bodyPr anchor="b" anchorCtr="0">
            <a:normAutofit/>
          </a:bodyPr>
          <a:lstStyle>
            <a:lvl1pPr marL="0" indent="0">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grpSp>
        <p:nvGrpSpPr>
          <p:cNvPr id="10" name="Region Östergötland">
            <a:extLst>
              <a:ext uri="{FF2B5EF4-FFF2-40B4-BE49-F238E27FC236}">
                <a16:creationId xmlns:a16="http://schemas.microsoft.com/office/drawing/2014/main" id="{52C7AC2A-FA4A-46E8-A095-0375AD9C8B21}"/>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1" name="Frihandsfigur: Form 10">
              <a:extLst>
                <a:ext uri="{FF2B5EF4-FFF2-40B4-BE49-F238E27FC236}">
                  <a16:creationId xmlns:a16="http://schemas.microsoft.com/office/drawing/2014/main" id="{AD1820C4-8E69-492C-AB91-2EAB843CDE4B}"/>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3A17F3C8-E4C3-4E3D-9541-5609917EEC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3" name="Folktandvården" hidden="1">
            <a:extLst>
              <a:ext uri="{FF2B5EF4-FFF2-40B4-BE49-F238E27FC236}">
                <a16:creationId xmlns:a16="http://schemas.microsoft.com/office/drawing/2014/main" id="{D04DF698-0A6D-4A7F-B2C9-9906BC474AC2}"/>
              </a:ext>
            </a:extLst>
          </p:cNvPr>
          <p:cNvGrpSpPr/>
          <p:nvPr userDrawn="1"/>
        </p:nvGrpSpPr>
        <p:grpSpPr>
          <a:xfrm>
            <a:off x="9987525" y="6231440"/>
            <a:ext cx="2204474" cy="433293"/>
            <a:chOff x="9987525" y="6231440"/>
            <a:chExt cx="2204474" cy="433293"/>
          </a:xfrm>
        </p:grpSpPr>
        <p:sp>
          <p:nvSpPr>
            <p:cNvPr id="14" name="Rektangel 13">
              <a:extLst>
                <a:ext uri="{FF2B5EF4-FFF2-40B4-BE49-F238E27FC236}">
                  <a16:creationId xmlns:a16="http://schemas.microsoft.com/office/drawing/2014/main" id="{8A30E433-DA9C-4B9A-B5ED-F1A536A24209}"/>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996A937-655D-4627-85F7-9C17B812E8B4}"/>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6" name="Bild 15">
              <a:extLst>
                <a:ext uri="{FF2B5EF4-FFF2-40B4-BE49-F238E27FC236}">
                  <a16:creationId xmlns:a16="http://schemas.microsoft.com/office/drawing/2014/main" id="{0128A9FA-5EF8-446B-A701-55CA1B4B8C8A}"/>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1070756241"/>
      </p:ext>
    </p:extLst>
  </p:cSld>
  <p:clrMapOvr>
    <a:masterClrMapping/>
  </p:clrMapOvr>
  <p:hf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 och diagram">
    <p:bg>
      <p:bgPr>
        <a:solidFill>
          <a:schemeClr val="bg1"/>
        </a:solidFill>
        <a:effectLst/>
      </p:bgPr>
    </p:bg>
    <p:spTree>
      <p:nvGrpSpPr>
        <p:cNvPr id="1" name=""/>
        <p:cNvGrpSpPr/>
        <p:nvPr/>
      </p:nvGrpSpPr>
      <p:grpSpPr>
        <a:xfrm>
          <a:off x="0" y="0"/>
          <a:ext cx="0" cy="0"/>
          <a:chOff x="0" y="0"/>
          <a:chExt cx="0" cy="0"/>
        </a:xfrm>
      </p:grpSpPr>
      <p:sp>
        <p:nvSpPr>
          <p:cNvPr id="28" name="Rektangel 27">
            <a:extLst>
              <a:ext uri="{FF2B5EF4-FFF2-40B4-BE49-F238E27FC236}">
                <a16:creationId xmlns:a16="http://schemas.microsoft.com/office/drawing/2014/main" id="{82F502DB-62BC-4595-9412-35FEB7D21F12}"/>
              </a:ext>
              <a:ext uri="{C183D7F6-B498-43B3-948B-1728B52AA6E4}">
                <adec:decorative xmlns:adec="http://schemas.microsoft.com/office/drawing/2017/decorative" xmlns="" val="1"/>
              </a:ext>
            </a:extLst>
          </p:cNvPr>
          <p:cNvSpPr/>
          <p:nvPr userDrawn="1"/>
        </p:nvSpPr>
        <p:spPr>
          <a:xfrm>
            <a:off x="4988364" y="193880"/>
            <a:ext cx="7021674" cy="5856692"/>
          </a:xfrm>
          <a:prstGeom prst="rect">
            <a:avLst/>
          </a:prstGeom>
          <a:solidFill>
            <a:schemeClr val="bg1"/>
          </a:solidFill>
          <a:ln w="12700">
            <a:solidFill>
              <a:schemeClr val="accent2">
                <a:lumMod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48363" y="538265"/>
            <a:ext cx="6304212" cy="5150574"/>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132"/>
            <a:ext cx="4711032" cy="587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276" y="367433"/>
            <a:ext cx="3995679" cy="949877"/>
          </a:xfrm>
        </p:spPr>
        <p:txBody>
          <a:bodyPr/>
          <a:lstStyle/>
          <a:p>
            <a:r>
              <a:rPr lang="sv-SE" dirty="0"/>
              <a:t>Klicka här för att ändra mall för rubrikformat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innehåll 9">
            <a:extLst>
              <a:ext uri="{FF2B5EF4-FFF2-40B4-BE49-F238E27FC236}">
                <a16:creationId xmlns:a16="http://schemas.microsoft.com/office/drawing/2014/main" id="{833C6326-9831-45CF-A535-BA73CABAD9D2}"/>
              </a:ext>
            </a:extLst>
          </p:cNvPr>
          <p:cNvSpPr>
            <a:spLocks noGrp="1"/>
          </p:cNvSpPr>
          <p:nvPr>
            <p:ph sz="quarter" idx="13"/>
          </p:nvPr>
        </p:nvSpPr>
        <p:spPr>
          <a:xfrm>
            <a:off x="539426" y="1804732"/>
            <a:ext cx="400753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29784361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nehåll, tre delar">
    <p:bg>
      <p:bgPr>
        <a:solidFill>
          <a:schemeClr val="bg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79765"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a:extLst>
              <a:ext uri="{FF2B5EF4-FFF2-40B4-BE49-F238E27FC236}">
                <a16:creationId xmlns:a16="http://schemas.microsoft.com/office/drawing/2014/main" id="{0C60FFDE-A795-44FD-A769-66352A9DF470}"/>
              </a:ext>
              <a:ext uri="{C183D7F6-B498-43B3-948B-1728B52AA6E4}">
                <adec:decorative xmlns:adec="http://schemas.microsoft.com/office/drawing/2017/decorative" xmlns="" val="1"/>
              </a:ext>
            </a:extLst>
          </p:cNvPr>
          <p:cNvSpPr/>
          <p:nvPr userDrawn="1"/>
        </p:nvSpPr>
        <p:spPr>
          <a:xfrm>
            <a:off x="41844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9448848C-A6F8-4EC3-8762-6984ABE2ED1C}"/>
              </a:ext>
              <a:ext uri="{C183D7F6-B498-43B3-948B-1728B52AA6E4}">
                <adec:decorative xmlns:adec="http://schemas.microsoft.com/office/drawing/2017/decorative" xmlns="" val="1"/>
              </a:ext>
            </a:extLst>
          </p:cNvPr>
          <p:cNvSpPr/>
          <p:nvPr userDrawn="1"/>
        </p:nvSpPr>
        <p:spPr>
          <a:xfrm>
            <a:off x="81900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9613651"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435365"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44400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84456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0188161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höger">
    <p:bg>
      <p:bgPr>
        <a:solidFill>
          <a:schemeClr val="accent2"/>
        </a:solidFill>
        <a:effectLst/>
      </p:bgPr>
    </p:bg>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D4976B72-E8DF-4CE5-BA89-B6D8D5DCC412}"/>
              </a:ext>
              <a:ext uri="{C183D7F6-B498-43B3-948B-1728B52AA6E4}">
                <adec:decorative xmlns:adec="http://schemas.microsoft.com/office/drawing/2017/decorative" xmlns="" val="1"/>
              </a:ext>
            </a:extLst>
          </p:cNvPr>
          <p:cNvSpPr>
            <a:spLocks noGrp="1"/>
          </p:cNvSpPr>
          <p:nvPr>
            <p:ph type="pic" sz="quarter" idx="13" hasCustomPrompt="1"/>
          </p:nvPr>
        </p:nvSpPr>
        <p:spPr>
          <a:xfrm>
            <a:off x="6141000" y="179839"/>
            <a:ext cx="5871000" cy="5871601"/>
          </a:xfrm>
          <a:solidFill>
            <a:schemeClr val="bg1"/>
          </a:solidFill>
        </p:spPr>
        <p:txBody>
          <a:bodyPr anchor="ctr" anchorCtr="0"/>
          <a:lstStyle>
            <a:lvl1pPr marL="0" indent="0" algn="ctr">
              <a:buNone/>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80000"/>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9999"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233619246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vå bilder vänster">
    <p:bg>
      <p:bgPr>
        <a:solidFill>
          <a:schemeClr val="bg1"/>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2B4D884-57AC-41A5-93B4-E21289DCD319}"/>
              </a:ext>
              <a:ext uri="{C183D7F6-B498-43B3-948B-1728B52AA6E4}">
                <adec:decorative xmlns:adec="http://schemas.microsoft.com/office/drawing/2017/decorative" xmlns="" val="1"/>
              </a:ext>
            </a:extLst>
          </p:cNvPr>
          <p:cNvSpPr/>
          <p:nvPr userDrawn="1"/>
        </p:nvSpPr>
        <p:spPr>
          <a:xfrm>
            <a:off x="0" y="0"/>
            <a:ext cx="4368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620"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618"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7" y="179388"/>
            <a:ext cx="5787641" cy="2846027"/>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179386" y="3204804"/>
            <a:ext cx="5787640" cy="2846028"/>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56217223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vå bilder">
    <p:bg>
      <p:bgPr>
        <a:solidFill>
          <a:schemeClr val="accent2"/>
        </a:solidFill>
        <a:effectLst/>
      </p:bgPr>
    </p:bg>
    <p:spTree>
      <p:nvGrpSpPr>
        <p:cNvPr id="1" name=""/>
        <p:cNvGrpSpPr/>
        <p:nvPr/>
      </p:nvGrpSpPr>
      <p:grpSpPr>
        <a:xfrm>
          <a:off x="0" y="0"/>
          <a:ext cx="0" cy="0"/>
          <a:chOff x="0" y="0"/>
          <a:chExt cx="0" cy="0"/>
        </a:xfrm>
      </p:grpSpPr>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6138044"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8"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77704587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e bilder">
    <p:bg>
      <p:bgPr>
        <a:solidFill>
          <a:schemeClr val="accent2"/>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xmlns="" val="1"/>
              </a:ext>
            </a:extLst>
          </p:cNvPr>
          <p:cNvSpPr/>
          <p:nvPr userDrawn="1"/>
        </p:nvSpPr>
        <p:spPr>
          <a:xfrm>
            <a:off x="6140388" y="179999"/>
            <a:ext cx="5871612"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305"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306" y="1805600"/>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8" y="179388"/>
            <a:ext cx="5871612" cy="3154052"/>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179388" y="3423440"/>
            <a:ext cx="2628000"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xmlns="" val="1"/>
              </a:ext>
            </a:extLst>
          </p:cNvPr>
          <p:cNvSpPr>
            <a:spLocks noGrp="1"/>
          </p:cNvSpPr>
          <p:nvPr>
            <p:ph type="pic" sz="quarter" idx="15" hasCustomPrompt="1"/>
          </p:nvPr>
        </p:nvSpPr>
        <p:spPr>
          <a:xfrm>
            <a:off x="2909239" y="3423440"/>
            <a:ext cx="3141761"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410700131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e runda bilde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xmlns=""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165432" y="1984233"/>
            <a:ext cx="2343058" cy="2343058"/>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4926498"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xmlns="" val="1"/>
              </a:ext>
            </a:extLst>
          </p:cNvPr>
          <p:cNvSpPr>
            <a:spLocks noGrp="1"/>
          </p:cNvSpPr>
          <p:nvPr>
            <p:ph type="pic" sz="quarter" idx="15" hasCustomPrompt="1"/>
          </p:nvPr>
        </p:nvSpPr>
        <p:spPr>
          <a:xfrm>
            <a:off x="8687562"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8" name="Platshållare för text 1">
            <a:extLst>
              <a:ext uri="{FF2B5EF4-FFF2-40B4-BE49-F238E27FC236}">
                <a16:creationId xmlns:a16="http://schemas.microsoft.com/office/drawing/2014/main" id="{C6F066DD-6A33-4AE5-A592-695249B80E8F}"/>
              </a:ext>
            </a:extLst>
          </p:cNvPr>
          <p:cNvSpPr>
            <a:spLocks noGrp="1"/>
          </p:cNvSpPr>
          <p:nvPr>
            <p:ph type="body" sz="quarter" idx="16" hasCustomPrompt="1"/>
          </p:nvPr>
        </p:nvSpPr>
        <p:spPr>
          <a:xfrm>
            <a:off x="720000" y="4507292"/>
            <a:ext cx="3223069"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5" name="Platshållare för text 2">
            <a:extLst>
              <a:ext uri="{FF2B5EF4-FFF2-40B4-BE49-F238E27FC236}">
                <a16:creationId xmlns:a16="http://schemas.microsoft.com/office/drawing/2014/main" id="{3FC9CDCA-C566-4558-9BF3-3D2FD9168ABB}"/>
              </a:ext>
            </a:extLst>
          </p:cNvPr>
          <p:cNvSpPr>
            <a:spLocks noGrp="1"/>
          </p:cNvSpPr>
          <p:nvPr>
            <p:ph type="body" sz="quarter" idx="17" hasCustomPrompt="1"/>
          </p:nvPr>
        </p:nvSpPr>
        <p:spPr>
          <a:xfrm>
            <a:off x="4483868" y="4507292"/>
            <a:ext cx="3223202"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6" name="Platshållare för text 3">
            <a:extLst>
              <a:ext uri="{FF2B5EF4-FFF2-40B4-BE49-F238E27FC236}">
                <a16:creationId xmlns:a16="http://schemas.microsoft.com/office/drawing/2014/main" id="{5E54E7C9-0957-4A14-B304-C0D703CB6CE4}"/>
              </a:ext>
            </a:extLst>
          </p:cNvPr>
          <p:cNvSpPr>
            <a:spLocks noGrp="1"/>
          </p:cNvSpPr>
          <p:nvPr>
            <p:ph type="body" sz="quarter" idx="18" hasCustomPrompt="1"/>
          </p:nvPr>
        </p:nvSpPr>
        <p:spPr>
          <a:xfrm>
            <a:off x="8247868" y="4507292"/>
            <a:ext cx="3223868"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96651903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re textpuffa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xmlns=""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text 9">
            <a:extLst>
              <a:ext uri="{FF2B5EF4-FFF2-40B4-BE49-F238E27FC236}">
                <a16:creationId xmlns:a16="http://schemas.microsoft.com/office/drawing/2014/main" id="{1F7324EE-B6D8-4EE6-8FEE-C02679E30709}"/>
              </a:ext>
            </a:extLst>
          </p:cNvPr>
          <p:cNvSpPr>
            <a:spLocks noGrp="1"/>
          </p:cNvSpPr>
          <p:nvPr>
            <p:ph type="body" sz="quarter" idx="19"/>
          </p:nvPr>
        </p:nvSpPr>
        <p:spPr>
          <a:xfrm>
            <a:off x="4925601"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0" name="Platshållare för text 9">
            <a:extLst>
              <a:ext uri="{FF2B5EF4-FFF2-40B4-BE49-F238E27FC236}">
                <a16:creationId xmlns:a16="http://schemas.microsoft.com/office/drawing/2014/main" id="{1F03E57D-329D-41A4-8BDF-1D4DAEACD273}"/>
              </a:ext>
            </a:extLst>
          </p:cNvPr>
          <p:cNvSpPr>
            <a:spLocks noGrp="1"/>
          </p:cNvSpPr>
          <p:nvPr>
            <p:ph type="body" sz="quarter" idx="20"/>
          </p:nvPr>
        </p:nvSpPr>
        <p:spPr>
          <a:xfrm>
            <a:off x="8689669"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1" name="Platshållare för text 9">
            <a:extLst>
              <a:ext uri="{FF2B5EF4-FFF2-40B4-BE49-F238E27FC236}">
                <a16:creationId xmlns:a16="http://schemas.microsoft.com/office/drawing/2014/main" id="{41D2855B-C699-4073-854A-5519900992FB}"/>
              </a:ext>
            </a:extLst>
          </p:cNvPr>
          <p:cNvSpPr>
            <a:spLocks noGrp="1"/>
          </p:cNvSpPr>
          <p:nvPr>
            <p:ph type="body" sz="quarter" idx="21"/>
          </p:nvPr>
        </p:nvSpPr>
        <p:spPr>
          <a:xfrm>
            <a:off x="1161534"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2167422872"/>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ort text och bild">
    <p:bg>
      <p:bgPr>
        <a:solidFill>
          <a:schemeClr val="bg1"/>
        </a:solidFill>
        <a:effectLst/>
      </p:bgPr>
    </p:bg>
    <p:spTree>
      <p:nvGrpSpPr>
        <p:cNvPr id="1" name=""/>
        <p:cNvGrpSpPr/>
        <p:nvPr/>
      </p:nvGrpSpPr>
      <p:grpSpPr>
        <a:xfrm>
          <a:off x="0" y="0"/>
          <a:ext cx="0" cy="0"/>
          <a:chOff x="0" y="0"/>
          <a:chExt cx="0" cy="0"/>
        </a:xfrm>
      </p:grpSpPr>
      <p:sp>
        <p:nvSpPr>
          <p:cNvPr id="34" name="Blå">
            <a:extLst>
              <a:ext uri="{FF2B5EF4-FFF2-40B4-BE49-F238E27FC236}">
                <a16:creationId xmlns:a16="http://schemas.microsoft.com/office/drawing/2014/main" id="{A0EE388C-E3E2-4E14-BC74-6DC6CF2B6C88}"/>
              </a:ext>
            </a:extLst>
          </p:cNvPr>
          <p:cNvSpPr/>
          <p:nvPr userDrawn="1"/>
        </p:nvSpPr>
        <p:spPr>
          <a:xfrm>
            <a:off x="5339950" y="334681"/>
            <a:ext cx="738121" cy="5749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3" name="Region Östergötland">
            <a:extLst>
              <a:ext uri="{FF2B5EF4-FFF2-40B4-BE49-F238E27FC236}">
                <a16:creationId xmlns:a16="http://schemas.microsoft.com/office/drawing/2014/main" id="{2C32ADD5-52CA-4E1F-A2D2-D1F454B75202}"/>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441D83A3-7F32-43DC-9A88-FDC7BD811715}"/>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3D8F001-CCF5-4E31-9007-59EB5CC78BD7}"/>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22" name="Bild-Standard">
            <a:extLst>
              <a:ext uri="{FF2B5EF4-FFF2-40B4-BE49-F238E27FC236}">
                <a16:creationId xmlns:a16="http://schemas.microsoft.com/office/drawing/2014/main" id="{F9E3C9DD-78A8-44D3-92D2-3672711D10E5}"/>
              </a:ext>
            </a:extLst>
          </p:cNvPr>
          <p:cNvSpPr>
            <a:spLocks noGrp="1"/>
          </p:cNvSpPr>
          <p:nvPr>
            <p:ph type="pic" sz="quarter" idx="14"/>
          </p:nvPr>
        </p:nvSpPr>
        <p:spPr>
          <a:xfrm>
            <a:off x="5339414" y="-2"/>
            <a:ext cx="6851346" cy="6858002"/>
          </a:xfrm>
          <a:custGeom>
            <a:avLst/>
            <a:gdLst>
              <a:gd name="connsiteX0" fmla="*/ 0 w 6851346"/>
              <a:gd name="connsiteY0" fmla="*/ 0 h 6858002"/>
              <a:gd name="connsiteX1" fmla="*/ 6851346 w 6851346"/>
              <a:gd name="connsiteY1" fmla="*/ 0 h 6858002"/>
              <a:gd name="connsiteX2" fmla="*/ 6851346 w 6851346"/>
              <a:gd name="connsiteY2" fmla="*/ 6233800 h 6858002"/>
              <a:gd name="connsiteX3" fmla="*/ 5455643 w 6851346"/>
              <a:gd name="connsiteY3" fmla="*/ 6233800 h 6858002"/>
              <a:gd name="connsiteX4" fmla="*/ 5239786 w 6851346"/>
              <a:gd name="connsiteY4" fmla="*/ 6447816 h 6858002"/>
              <a:gd name="connsiteX5" fmla="*/ 5455643 w 6851346"/>
              <a:gd name="connsiteY5" fmla="*/ 6662200 h 6858002"/>
              <a:gd name="connsiteX6" fmla="*/ 6851346 w 6851346"/>
              <a:gd name="connsiteY6" fmla="*/ 6662200 h 6858002"/>
              <a:gd name="connsiteX7" fmla="*/ 6851346 w 6851346"/>
              <a:gd name="connsiteY7" fmla="*/ 6858002 h 6858002"/>
              <a:gd name="connsiteX8" fmla="*/ 6851345 w 6851346"/>
              <a:gd name="connsiteY8" fmla="*/ 6858002 h 6858002"/>
              <a:gd name="connsiteX9" fmla="*/ 4984291 w 6851346"/>
              <a:gd name="connsiteY9" fmla="*/ 6858002 h 6858002"/>
              <a:gd name="connsiteX10" fmla="*/ 0 w 6851346"/>
              <a:gd name="connsiteY10" fmla="*/ 6858002 h 6858002"/>
              <a:gd name="connsiteX11" fmla="*/ 0 w 6851346"/>
              <a:gd name="connsiteY11" fmla="*/ 6051552 h 6858002"/>
              <a:gd name="connsiteX12" fmla="*/ 717234 w 6851346"/>
              <a:gd name="connsiteY12" fmla="*/ 6051552 h 6858002"/>
              <a:gd name="connsiteX13" fmla="*/ 717234 w 6851346"/>
              <a:gd name="connsiteY13" fmla="*/ 368302 h 6858002"/>
              <a:gd name="connsiteX14" fmla="*/ 0 w 6851346"/>
              <a:gd name="connsiteY14" fmla="*/ 3683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1346" h="6858002">
                <a:moveTo>
                  <a:pt x="0" y="0"/>
                </a:moveTo>
                <a:lnTo>
                  <a:pt x="6851346" y="0"/>
                </a:lnTo>
                <a:lnTo>
                  <a:pt x="6851346" y="6233800"/>
                </a:lnTo>
                <a:lnTo>
                  <a:pt x="5455643" y="6233800"/>
                </a:lnTo>
                <a:cubicBezTo>
                  <a:pt x="5336383" y="6233800"/>
                  <a:pt x="5239786" y="6329574"/>
                  <a:pt x="5239786" y="6447816"/>
                </a:cubicBezTo>
                <a:cubicBezTo>
                  <a:pt x="5239786" y="6566059"/>
                  <a:pt x="5336383" y="6662200"/>
                  <a:pt x="5455643" y="6662200"/>
                </a:cubicBezTo>
                <a:lnTo>
                  <a:pt x="6851346" y="6662200"/>
                </a:lnTo>
                <a:lnTo>
                  <a:pt x="6851346" y="6858002"/>
                </a:lnTo>
                <a:lnTo>
                  <a:pt x="6851345" y="6858002"/>
                </a:lnTo>
                <a:lnTo>
                  <a:pt x="4984291" y="6858002"/>
                </a:lnTo>
                <a:lnTo>
                  <a:pt x="0" y="6858002"/>
                </a:lnTo>
                <a:lnTo>
                  <a:pt x="0" y="6051552"/>
                </a:lnTo>
                <a:lnTo>
                  <a:pt x="717234" y="6051552"/>
                </a:lnTo>
                <a:lnTo>
                  <a:pt x="717234" y="368302"/>
                </a:lnTo>
                <a:lnTo>
                  <a:pt x="0" y="368302"/>
                </a:lnTo>
                <a:close/>
              </a:path>
            </a:pathLst>
          </a:custGeom>
          <a:solidFill>
            <a:schemeClr val="accent2"/>
          </a:solidFill>
        </p:spPr>
        <p:txBody>
          <a:bodyPr wrap="square" anchor="ctr">
            <a:noAutofit/>
          </a:bodyPr>
          <a:lstStyle>
            <a:lvl1pPr marL="0" indent="0" algn="ctr">
              <a:buNone/>
              <a:defRPr/>
            </a:lvl1pPr>
          </a:lstStyle>
          <a:p>
            <a:endParaRPr lang="sv-SE"/>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spTree>
    <p:extLst>
      <p:ext uri="{BB962C8B-B14F-4D97-AF65-F5344CB8AC3E}">
        <p14:creationId xmlns:p14="http://schemas.microsoft.com/office/powerpoint/2010/main" val="111422740"/>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ort text och plats för objekt">
    <p:bg>
      <p:bgPr>
        <a:solidFill>
          <a:schemeClr val="bg1"/>
        </a:solidFill>
        <a:effectLst/>
      </p:bgPr>
    </p:bg>
    <p:spTree>
      <p:nvGrpSpPr>
        <p:cNvPr id="1" name=""/>
        <p:cNvGrpSpPr/>
        <p:nvPr/>
      </p:nvGrpSpPr>
      <p:grpSpPr>
        <a:xfrm>
          <a:off x="0" y="0"/>
          <a:ext cx="0" cy="0"/>
          <a:chOff x="0" y="0"/>
          <a:chExt cx="0" cy="0"/>
        </a:xfrm>
      </p:grpSpPr>
      <p:sp>
        <p:nvSpPr>
          <p:cNvPr id="34" name="Rektangel 33">
            <a:extLst>
              <a:ext uri="{FF2B5EF4-FFF2-40B4-BE49-F238E27FC236}">
                <a16:creationId xmlns:a16="http://schemas.microsoft.com/office/drawing/2014/main" id="{A0EE388C-E3E2-4E14-BC74-6DC6CF2B6C88}"/>
              </a:ext>
            </a:extLst>
          </p:cNvPr>
          <p:cNvSpPr/>
          <p:nvPr userDrawn="1"/>
        </p:nvSpPr>
        <p:spPr>
          <a:xfrm>
            <a:off x="5336648" y="-6"/>
            <a:ext cx="6855352" cy="68580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grpSp>
        <p:nvGrpSpPr>
          <p:cNvPr id="13" name="Region Östergötland">
            <a:extLst>
              <a:ext uri="{FF2B5EF4-FFF2-40B4-BE49-F238E27FC236}">
                <a16:creationId xmlns:a16="http://schemas.microsoft.com/office/drawing/2014/main" id="{3219D742-6583-4454-AED2-9839E31145FA}"/>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98151F31-70F6-48C7-B886-736AB7A696A1}"/>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01C9C85B-F7EE-49C6-86A9-C618514D4BC0}"/>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6" name="Folktandvården" hidden="1">
            <a:extLst>
              <a:ext uri="{FF2B5EF4-FFF2-40B4-BE49-F238E27FC236}">
                <a16:creationId xmlns:a16="http://schemas.microsoft.com/office/drawing/2014/main" id="{746F078E-D579-46C7-A623-9E12CB9705B6}"/>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1A51712D-2CB1-4F81-AFD7-FD0CE13F0351}"/>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3FCB5D7-D416-4CB2-B4AE-9AD5297E943C}"/>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44F92256-C694-4995-8AAD-4CF4D57DFA66}"/>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9211248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vit)">
    <p:bg>
      <p:bgPr>
        <a:solidFill>
          <a:schemeClr val="bg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xmlns=""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0861CE">
              <a:alpha val="4706"/>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accent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Lst>
          </p:cNvPr>
          <p:cNvSpPr>
            <a:spLocks noGrp="1"/>
          </p:cNvSpPr>
          <p:nvPr>
            <p:ph type="body" sz="quarter" idx="10" hasCustomPrompt="1"/>
          </p:nvPr>
        </p:nvSpPr>
        <p:spPr>
          <a:xfrm>
            <a:off x="296450" y="6312037"/>
            <a:ext cx="2473150" cy="288000"/>
          </a:xfrm>
        </p:spPr>
        <p:txBody>
          <a:bodyPr anchor="b" anchorCtr="0">
            <a:normAutofit/>
          </a:bodyPr>
          <a:lstStyle>
            <a:lvl1pPr marL="0" indent="0">
              <a:buNone/>
              <a:defRPr sz="1400">
                <a:solidFill>
                  <a:schemeClr val="tx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Tree>
    <p:extLst>
      <p:ext uri="{BB962C8B-B14F-4D97-AF65-F5344CB8AC3E}">
        <p14:creationId xmlns:p14="http://schemas.microsoft.com/office/powerpoint/2010/main" val="295051540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vsnittsdelare">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297C9A02-F520-4F33-9513-C176F152181E}"/>
              </a:ext>
              <a:ext uri="{C183D7F6-B498-43B3-948B-1728B52AA6E4}">
                <adec:decorative xmlns:adec="http://schemas.microsoft.com/office/drawing/2017/decorative" xmlns="" val="1"/>
              </a:ext>
            </a:extLst>
          </p:cNvPr>
          <p:cNvSpPr/>
          <p:nvPr userDrawn="1"/>
        </p:nvSpPr>
        <p:spPr>
          <a:xfrm>
            <a:off x="180000" y="2564933"/>
            <a:ext cx="11832000" cy="34883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
        <p:nvSpPr>
          <p:cNvPr id="13" name="Frihandsfigur: Form 12">
            <a:extLst>
              <a:ext uri="{FF2B5EF4-FFF2-40B4-BE49-F238E27FC236}">
                <a16:creationId xmlns:a16="http://schemas.microsoft.com/office/drawing/2014/main" id="{9BBA449D-6D42-44A4-BE47-ADDD319FD561}"/>
              </a:ext>
              <a:ext uri="{C183D7F6-B498-43B3-948B-1728B52AA6E4}">
                <adec:decorative xmlns:adec="http://schemas.microsoft.com/office/drawing/2017/decorative" xmlns="" val="1"/>
              </a:ext>
            </a:extLst>
          </p:cNvPr>
          <p:cNvSpPr/>
          <p:nvPr userDrawn="1"/>
        </p:nvSpPr>
        <p:spPr>
          <a:xfrm>
            <a:off x="180000" y="2521975"/>
            <a:ext cx="8230669" cy="3488301"/>
          </a:xfrm>
          <a:custGeom>
            <a:avLst/>
            <a:gdLst>
              <a:gd name="connsiteX0" fmla="*/ 2054937 w 8230669"/>
              <a:gd name="connsiteY0" fmla="*/ 1585345 h 3488301"/>
              <a:gd name="connsiteX1" fmla="*/ 2701686 w 8230669"/>
              <a:gd name="connsiteY1" fmla="*/ 3464938 h 3488301"/>
              <a:gd name="connsiteX2" fmla="*/ 2709658 w 8230669"/>
              <a:gd name="connsiteY2" fmla="*/ 3488301 h 3488301"/>
              <a:gd name="connsiteX3" fmla="*/ 2347235 w 8230669"/>
              <a:gd name="connsiteY3" fmla="*/ 3488301 h 3488301"/>
              <a:gd name="connsiteX4" fmla="*/ 2336199 w 8230669"/>
              <a:gd name="connsiteY4" fmla="*/ 3455929 h 3488301"/>
              <a:gd name="connsiteX5" fmla="*/ 2058502 w 8230669"/>
              <a:gd name="connsiteY5" fmla="*/ 2644893 h 3488301"/>
              <a:gd name="connsiteX6" fmla="*/ 1916896 w 8230669"/>
              <a:gd name="connsiteY6" fmla="*/ 3057220 h 3488301"/>
              <a:gd name="connsiteX7" fmla="*/ 1769291 w 8230669"/>
              <a:gd name="connsiteY7" fmla="*/ 3488301 h 3488301"/>
              <a:gd name="connsiteX8" fmla="*/ 1404039 w 8230669"/>
              <a:gd name="connsiteY8" fmla="*/ 3488301 h 3488301"/>
              <a:gd name="connsiteX9" fmla="*/ 1411947 w 8230669"/>
              <a:gd name="connsiteY9" fmla="*/ 3465314 h 3488301"/>
              <a:gd name="connsiteX10" fmla="*/ 2054937 w 8230669"/>
              <a:gd name="connsiteY10" fmla="*/ 1585345 h 3488301"/>
              <a:gd name="connsiteX11" fmla="*/ 1465011 w 8230669"/>
              <a:gd name="connsiteY11" fmla="*/ 1238697 h 3488301"/>
              <a:gd name="connsiteX12" fmla="*/ 0 w 8230669"/>
              <a:gd name="connsiteY12" fmla="*/ 2903320 h 3488301"/>
              <a:gd name="connsiteX13" fmla="*/ 0 w 8230669"/>
              <a:gd name="connsiteY13" fmla="*/ 2380229 h 3488301"/>
              <a:gd name="connsiteX14" fmla="*/ 534676 w 8230669"/>
              <a:gd name="connsiteY14" fmla="*/ 1772481 h 3488301"/>
              <a:gd name="connsiteX15" fmla="*/ 0 w 8230669"/>
              <a:gd name="connsiteY15" fmla="*/ 1877634 h 3488301"/>
              <a:gd name="connsiteX16" fmla="*/ 0 w 8230669"/>
              <a:gd name="connsiteY16" fmla="*/ 1521183 h 3488301"/>
              <a:gd name="connsiteX17" fmla="*/ 7869235 w 8230669"/>
              <a:gd name="connsiteY17" fmla="*/ 0 h 3488301"/>
              <a:gd name="connsiteX18" fmla="*/ 8225605 w 8230669"/>
              <a:gd name="connsiteY18" fmla="*/ 0 h 3488301"/>
              <a:gd name="connsiteX19" fmla="*/ 8223514 w 8230669"/>
              <a:gd name="connsiteY19" fmla="*/ 34669 h 3488301"/>
              <a:gd name="connsiteX20" fmla="*/ 7547836 w 8230669"/>
              <a:gd name="connsiteY20" fmla="*/ 892049 h 3488301"/>
              <a:gd name="connsiteX21" fmla="*/ 8230440 w 8230669"/>
              <a:gd name="connsiteY21" fmla="*/ 1864267 h 3488301"/>
              <a:gd name="connsiteX22" fmla="*/ 7510410 w 8230669"/>
              <a:gd name="connsiteY22" fmla="*/ 2293789 h 3488301"/>
              <a:gd name="connsiteX23" fmla="*/ 7733852 w 8230669"/>
              <a:gd name="connsiteY23" fmla="*/ 3421263 h 3488301"/>
              <a:gd name="connsiteX24" fmla="*/ 7733443 w 8230669"/>
              <a:gd name="connsiteY24" fmla="*/ 3488301 h 3488301"/>
              <a:gd name="connsiteX25" fmla="*/ 7378213 w 8230669"/>
              <a:gd name="connsiteY25" fmla="*/ 3488301 h 3488301"/>
              <a:gd name="connsiteX26" fmla="*/ 7241634 w 8230669"/>
              <a:gd name="connsiteY26" fmla="*/ 3463295 h 3488301"/>
              <a:gd name="connsiteX27" fmla="*/ 5303090 w 8230669"/>
              <a:gd name="connsiteY27" fmla="*/ 2106654 h 3488301"/>
              <a:gd name="connsiteX28" fmla="*/ 3578762 w 8230669"/>
              <a:gd name="connsiteY28" fmla="*/ 1768026 h 3488301"/>
              <a:gd name="connsiteX29" fmla="*/ 4721185 w 8230669"/>
              <a:gd name="connsiteY29" fmla="*/ 3081546 h 3488301"/>
              <a:gd name="connsiteX30" fmla="*/ 5678135 w 8230669"/>
              <a:gd name="connsiteY30" fmla="*/ 3472276 h 3488301"/>
              <a:gd name="connsiteX31" fmla="*/ 5744923 w 8230669"/>
              <a:gd name="connsiteY31" fmla="*/ 3488301 h 3488301"/>
              <a:gd name="connsiteX32" fmla="*/ 4691437 w 8230669"/>
              <a:gd name="connsiteY32" fmla="*/ 3488301 h 3488301"/>
              <a:gd name="connsiteX33" fmla="*/ 4574414 w 8230669"/>
              <a:gd name="connsiteY33" fmla="*/ 3404218 h 3488301"/>
              <a:gd name="connsiteX34" fmla="*/ 4467214 w 8230669"/>
              <a:gd name="connsiteY34" fmla="*/ 3300762 h 3488301"/>
              <a:gd name="connsiteX35" fmla="*/ 2649318 w 8230669"/>
              <a:gd name="connsiteY35" fmla="*/ 1233351 h 3488301"/>
              <a:gd name="connsiteX36" fmla="*/ 5369925 w 8230669"/>
              <a:gd name="connsiteY36" fmla="*/ 1768026 h 3488301"/>
              <a:gd name="connsiteX37" fmla="*/ 6350164 w 8230669"/>
              <a:gd name="connsiteY37" fmla="*/ 2488946 h 3488301"/>
              <a:gd name="connsiteX38" fmla="*/ 7383870 w 8230669"/>
              <a:gd name="connsiteY38" fmla="*/ 3129666 h 3488301"/>
              <a:gd name="connsiteX39" fmla="*/ 6879493 w 8230669"/>
              <a:gd name="connsiteY39" fmla="*/ 1978331 h 3488301"/>
              <a:gd name="connsiteX40" fmla="*/ 7880228 w 8230669"/>
              <a:gd name="connsiteY40" fmla="*/ 1774264 h 3488301"/>
              <a:gd name="connsiteX41" fmla="*/ 6696811 w 8230669"/>
              <a:gd name="connsiteY41" fmla="*/ 892049 h 3488301"/>
              <a:gd name="connsiteX42" fmla="*/ 7880228 w 8230669"/>
              <a:gd name="connsiteY42" fmla="*/ 9834 h 3488301"/>
              <a:gd name="connsiteX43" fmla="*/ 3132451 w 8230669"/>
              <a:gd name="connsiteY43" fmla="*/ 0 h 3488301"/>
              <a:gd name="connsiteX44" fmla="*/ 3592147 w 8230669"/>
              <a:gd name="connsiteY44" fmla="*/ 0 h 3488301"/>
              <a:gd name="connsiteX45" fmla="*/ 3578762 w 8230669"/>
              <a:gd name="connsiteY45" fmla="*/ 15181 h 3488301"/>
              <a:gd name="connsiteX46" fmla="*/ 3657299 w 8230669"/>
              <a:gd name="connsiteY46" fmla="*/ 0 h 3488301"/>
              <a:gd name="connsiteX47" fmla="*/ 5415062 w 8230669"/>
              <a:gd name="connsiteY47" fmla="*/ 0 h 3488301"/>
              <a:gd name="connsiteX48" fmla="*/ 5370816 w 8230669"/>
              <a:gd name="connsiteY48" fmla="*/ 12508 h 3488301"/>
              <a:gd name="connsiteX49" fmla="*/ 2650209 w 8230669"/>
              <a:gd name="connsiteY49" fmla="*/ 547183 h 3488301"/>
              <a:gd name="connsiteX50" fmla="*/ 3098007 w 8230669"/>
              <a:gd name="connsiteY50" fmla="*/ 39111 h 3488301"/>
              <a:gd name="connsiteX51" fmla="*/ 1987677 w 8230669"/>
              <a:gd name="connsiteY51" fmla="*/ 0 h 3488301"/>
              <a:gd name="connsiteX52" fmla="*/ 2125999 w 8230669"/>
              <a:gd name="connsiteY52" fmla="*/ 0 h 3488301"/>
              <a:gd name="connsiteX53" fmla="*/ 2105383 w 8230669"/>
              <a:gd name="connsiteY53" fmla="*/ 59974 h 3488301"/>
              <a:gd name="connsiteX54" fmla="*/ 2056719 w 8230669"/>
              <a:gd name="connsiteY54" fmla="*/ 201426 h 3488301"/>
              <a:gd name="connsiteX55" fmla="*/ 0 w 8230669"/>
              <a:gd name="connsiteY55" fmla="*/ 0 h 3488301"/>
              <a:gd name="connsiteX56" fmla="*/ 456828 w 8230669"/>
              <a:gd name="connsiteY56" fmla="*/ 0 h 3488301"/>
              <a:gd name="connsiteX57" fmla="*/ 534676 w 8230669"/>
              <a:gd name="connsiteY57" fmla="*/ 15181 h 3488301"/>
              <a:gd name="connsiteX58" fmla="*/ 521359 w 8230669"/>
              <a:gd name="connsiteY58" fmla="*/ 0 h 3488301"/>
              <a:gd name="connsiteX59" fmla="*/ 982995 w 8230669"/>
              <a:gd name="connsiteY59" fmla="*/ 0 h 3488301"/>
              <a:gd name="connsiteX60" fmla="*/ 1041012 w 8230669"/>
              <a:gd name="connsiteY60" fmla="*/ 65884 h 3488301"/>
              <a:gd name="connsiteX61" fmla="*/ 1465011 w 8230669"/>
              <a:gd name="connsiteY61" fmla="*/ 547183 h 3488301"/>
              <a:gd name="connsiteX62" fmla="*/ 0 w 8230669"/>
              <a:gd name="connsiteY62" fmla="*/ 262022 h 348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230669" h="3488301">
                <a:moveTo>
                  <a:pt x="2054937" y="1585345"/>
                </a:moveTo>
                <a:cubicBezTo>
                  <a:pt x="2077661" y="1646833"/>
                  <a:pt x="2421691" y="2645172"/>
                  <a:pt x="2701686" y="3464938"/>
                </a:cubicBezTo>
                <a:lnTo>
                  <a:pt x="2709658" y="3488301"/>
                </a:lnTo>
                <a:lnTo>
                  <a:pt x="2347235" y="3488301"/>
                </a:lnTo>
                <a:lnTo>
                  <a:pt x="2336199" y="3455929"/>
                </a:lnTo>
                <a:cubicBezTo>
                  <a:pt x="2234053" y="3156622"/>
                  <a:pt x="2132910" y="2861437"/>
                  <a:pt x="2058502" y="2644893"/>
                </a:cubicBezTo>
                <a:cubicBezTo>
                  <a:pt x="2014168" y="2773884"/>
                  <a:pt x="1966214" y="2913456"/>
                  <a:pt x="1916896" y="3057220"/>
                </a:cubicBezTo>
                <a:lnTo>
                  <a:pt x="1769291" y="3488301"/>
                </a:lnTo>
                <a:lnTo>
                  <a:pt x="1404039" y="3488301"/>
                </a:lnTo>
                <a:lnTo>
                  <a:pt x="1411947" y="3465314"/>
                </a:lnTo>
                <a:cubicBezTo>
                  <a:pt x="1693696" y="2645673"/>
                  <a:pt x="2034218" y="1646833"/>
                  <a:pt x="2054937" y="1585345"/>
                </a:cubicBezTo>
                <a:close/>
                <a:moveTo>
                  <a:pt x="1465011" y="1238697"/>
                </a:moveTo>
                <a:cubicBezTo>
                  <a:pt x="1418672" y="1291273"/>
                  <a:pt x="591708" y="2229629"/>
                  <a:pt x="0" y="2903320"/>
                </a:cubicBezTo>
                <a:lnTo>
                  <a:pt x="0" y="2380229"/>
                </a:lnTo>
                <a:lnTo>
                  <a:pt x="534676" y="1772481"/>
                </a:lnTo>
                <a:lnTo>
                  <a:pt x="0" y="1877634"/>
                </a:lnTo>
                <a:lnTo>
                  <a:pt x="0" y="1521183"/>
                </a:lnTo>
                <a:close/>
                <a:moveTo>
                  <a:pt x="7869235" y="0"/>
                </a:moveTo>
                <a:lnTo>
                  <a:pt x="8225605" y="0"/>
                </a:lnTo>
                <a:lnTo>
                  <a:pt x="8223514" y="34669"/>
                </a:lnTo>
                <a:cubicBezTo>
                  <a:pt x="8183809" y="308807"/>
                  <a:pt x="7976691" y="622261"/>
                  <a:pt x="7547836" y="892049"/>
                </a:cubicBezTo>
                <a:cubicBezTo>
                  <a:pt x="8037066" y="1200379"/>
                  <a:pt x="8238460" y="1565741"/>
                  <a:pt x="8230440" y="1864267"/>
                </a:cubicBezTo>
                <a:cubicBezTo>
                  <a:pt x="8103009" y="2139626"/>
                  <a:pt x="7772400" y="2254581"/>
                  <a:pt x="7510410" y="2293789"/>
                </a:cubicBezTo>
                <a:cubicBezTo>
                  <a:pt x="7766943" y="2896525"/>
                  <a:pt x="7740334" y="3167678"/>
                  <a:pt x="7733852" y="3421263"/>
                </a:cubicBezTo>
                <a:lnTo>
                  <a:pt x="7733443" y="3488301"/>
                </a:lnTo>
                <a:lnTo>
                  <a:pt x="7378213" y="3488301"/>
                </a:lnTo>
                <a:lnTo>
                  <a:pt x="7241634" y="3463295"/>
                </a:lnTo>
                <a:cubicBezTo>
                  <a:pt x="6240332" y="3229180"/>
                  <a:pt x="6175614" y="2484046"/>
                  <a:pt x="5303090" y="2106654"/>
                </a:cubicBezTo>
                <a:cubicBezTo>
                  <a:pt x="4826338" y="2010411"/>
                  <a:pt x="4035909" y="1857138"/>
                  <a:pt x="3578762" y="1768026"/>
                </a:cubicBezTo>
                <a:cubicBezTo>
                  <a:pt x="3882636" y="2112891"/>
                  <a:pt x="4405727" y="2708163"/>
                  <a:pt x="4721185" y="3081546"/>
                </a:cubicBezTo>
                <a:cubicBezTo>
                  <a:pt x="5058700" y="3325825"/>
                  <a:pt x="5373407" y="3403061"/>
                  <a:pt x="5678135" y="3472276"/>
                </a:cubicBezTo>
                <a:lnTo>
                  <a:pt x="5744923" y="3488301"/>
                </a:lnTo>
                <a:lnTo>
                  <a:pt x="4691437" y="3488301"/>
                </a:lnTo>
                <a:lnTo>
                  <a:pt x="4574414" y="3404218"/>
                </a:lnTo>
                <a:cubicBezTo>
                  <a:pt x="4536472" y="3372762"/>
                  <a:pt x="4500632" y="3338412"/>
                  <a:pt x="4467214" y="3300762"/>
                </a:cubicBezTo>
                <a:cubicBezTo>
                  <a:pt x="3936103" y="2692124"/>
                  <a:pt x="2706350" y="1297511"/>
                  <a:pt x="2649318" y="1233351"/>
                </a:cubicBezTo>
                <a:cubicBezTo>
                  <a:pt x="2735758" y="1253846"/>
                  <a:pt x="4577715" y="1610296"/>
                  <a:pt x="5369925" y="1768026"/>
                </a:cubicBezTo>
                <a:cubicBezTo>
                  <a:pt x="5770932" y="1848227"/>
                  <a:pt x="6065003" y="2174379"/>
                  <a:pt x="6350164" y="2488946"/>
                </a:cubicBezTo>
                <a:cubicBezTo>
                  <a:pt x="6610215" y="2815695"/>
                  <a:pt x="6975543" y="3042136"/>
                  <a:pt x="7383870" y="3129666"/>
                </a:cubicBezTo>
                <a:cubicBezTo>
                  <a:pt x="7389216" y="2828465"/>
                  <a:pt x="7155742" y="2269729"/>
                  <a:pt x="6879493" y="1978331"/>
                </a:cubicBezTo>
                <a:cubicBezTo>
                  <a:pt x="7177128" y="1988134"/>
                  <a:pt x="7741212" y="1963182"/>
                  <a:pt x="7880228" y="1774264"/>
                </a:cubicBezTo>
                <a:cubicBezTo>
                  <a:pt x="7868643" y="1460587"/>
                  <a:pt x="7184258" y="1028391"/>
                  <a:pt x="6696811" y="892049"/>
                </a:cubicBezTo>
                <a:cubicBezTo>
                  <a:pt x="7184258" y="754815"/>
                  <a:pt x="7867752" y="324402"/>
                  <a:pt x="7880228" y="9834"/>
                </a:cubicBezTo>
                <a:close/>
                <a:moveTo>
                  <a:pt x="3132451" y="0"/>
                </a:moveTo>
                <a:lnTo>
                  <a:pt x="3592147" y="0"/>
                </a:lnTo>
                <a:lnTo>
                  <a:pt x="3578762" y="15181"/>
                </a:lnTo>
                <a:lnTo>
                  <a:pt x="3657299" y="0"/>
                </a:lnTo>
                <a:lnTo>
                  <a:pt x="5415062" y="0"/>
                </a:lnTo>
                <a:lnTo>
                  <a:pt x="5370816" y="12508"/>
                </a:lnTo>
                <a:cubicBezTo>
                  <a:pt x="4578605" y="173801"/>
                  <a:pt x="2739321" y="530251"/>
                  <a:pt x="2650209" y="547183"/>
                </a:cubicBezTo>
                <a:cubicBezTo>
                  <a:pt x="2671262" y="523401"/>
                  <a:pt x="2851795" y="318648"/>
                  <a:pt x="3098007" y="39111"/>
                </a:cubicBezTo>
                <a:close/>
                <a:moveTo>
                  <a:pt x="1987677" y="0"/>
                </a:moveTo>
                <a:lnTo>
                  <a:pt x="2125999" y="0"/>
                </a:lnTo>
                <a:lnTo>
                  <a:pt x="2105383" y="59974"/>
                </a:lnTo>
                <a:cubicBezTo>
                  <a:pt x="2078217" y="138991"/>
                  <a:pt x="2060952" y="189173"/>
                  <a:pt x="2056719" y="201426"/>
                </a:cubicBezTo>
                <a:close/>
                <a:moveTo>
                  <a:pt x="0" y="0"/>
                </a:moveTo>
                <a:lnTo>
                  <a:pt x="456828" y="0"/>
                </a:lnTo>
                <a:lnTo>
                  <a:pt x="534676" y="15181"/>
                </a:lnTo>
                <a:lnTo>
                  <a:pt x="521359" y="0"/>
                </a:lnTo>
                <a:lnTo>
                  <a:pt x="982995" y="0"/>
                </a:lnTo>
                <a:lnTo>
                  <a:pt x="1041012" y="65884"/>
                </a:lnTo>
                <a:cubicBezTo>
                  <a:pt x="1275048" y="331635"/>
                  <a:pt x="1444738" y="524181"/>
                  <a:pt x="1465011" y="547183"/>
                </a:cubicBezTo>
                <a:lnTo>
                  <a:pt x="0" y="262022"/>
                </a:lnTo>
                <a:close/>
              </a:path>
            </a:pathLst>
          </a:custGeom>
          <a:solidFill>
            <a:srgbClr val="FFFFFF">
              <a:alpha val="6000"/>
            </a:srgbClr>
          </a:solidFill>
          <a:ln w="69470"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29646422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vsnittsdelare med bild">
    <p:bg>
      <p:bgPr>
        <a:solidFill>
          <a:schemeClr val="bg1"/>
        </a:solidFill>
        <a:effectLst/>
      </p:bgPr>
    </p:bg>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180000" y="2564933"/>
            <a:ext cx="11833200" cy="3488301"/>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Tree>
    <p:extLst>
      <p:ext uri="{BB962C8B-B14F-4D97-AF65-F5344CB8AC3E}">
        <p14:creationId xmlns:p14="http://schemas.microsoft.com/office/powerpoint/2010/main" val="33897544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7E7E34-D963-409A-B37E-74A781406387}"/>
              </a:ext>
            </a:extLst>
          </p:cNvPr>
          <p:cNvSpPr>
            <a:spLocks noGrp="1"/>
          </p:cNvSpPr>
          <p:nvPr>
            <p:ph type="title"/>
          </p:nvPr>
        </p:nvSpPr>
        <p:spPr>
          <a:xfrm>
            <a:off x="539999" y="368300"/>
            <a:ext cx="9923999" cy="949877"/>
          </a:xfrm>
        </p:spPr>
        <p:txBody>
          <a:bodyPr/>
          <a:lstStyle/>
          <a:p>
            <a:r>
              <a:rPr lang="sv-SE" dirty="0"/>
              <a:t>Klicka här för att ändra mall för rubrikformat</a:t>
            </a:r>
          </a:p>
        </p:txBody>
      </p:sp>
      <p:sp>
        <p:nvSpPr>
          <p:cNvPr id="5" name="Platshållare för bildnummer 4">
            <a:extLst>
              <a:ext uri="{FF2B5EF4-FFF2-40B4-BE49-F238E27FC236}">
                <a16:creationId xmlns:a16="http://schemas.microsoft.com/office/drawing/2014/main" id="{11746945-EC0D-4274-B554-168CE39A566D}"/>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2201030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68120F1-E095-4F41-A281-F6F2F4715BE4}"/>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29825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09601" y="2038504"/>
            <a:ext cx="10699799" cy="3915681"/>
          </a:xfrm>
          <a:prstGeom prst="rect">
            <a:avLst/>
          </a:prstGeom>
        </p:spPr>
        <p:txBody>
          <a:bodyPr>
            <a:normAutofit/>
          </a:bodyPr>
          <a:lstStyle>
            <a:lvl1pPr marL="590536" indent="-469888">
              <a:defRPr sz="2933">
                <a:latin typeface="Tahoma"/>
                <a:cs typeface="Tahoma"/>
              </a:defRPr>
            </a:lvl1pPr>
            <a:lvl2pPr>
              <a:defRPr sz="2933">
                <a:latin typeface="Tahoma"/>
                <a:cs typeface="Tahoma"/>
              </a:defRPr>
            </a:lvl2pPr>
            <a:lvl3pPr>
              <a:defRPr sz="2933">
                <a:latin typeface="Tahoma"/>
                <a:cs typeface="Tahoma"/>
              </a:defRPr>
            </a:lvl3pPr>
            <a:lvl4pPr>
              <a:defRPr sz="2933">
                <a:latin typeface="Tahoma"/>
                <a:cs typeface="Tahoma"/>
              </a:defRPr>
            </a:lvl4pPr>
            <a:lvl5pPr>
              <a:defRPr sz="2933">
                <a:latin typeface="Tahoma"/>
                <a:cs typeface="Tahoma"/>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rubrik 1"/>
          <p:cNvSpPr>
            <a:spLocks noGrp="1"/>
          </p:cNvSpPr>
          <p:nvPr>
            <p:ph type="title" hasCustomPrompt="1"/>
          </p:nvPr>
        </p:nvSpPr>
        <p:spPr>
          <a:xfrm>
            <a:off x="609601" y="524415"/>
            <a:ext cx="10699799" cy="1265447"/>
          </a:xfrm>
          <a:prstGeom prst="rect">
            <a:avLst/>
          </a:prstGeom>
        </p:spPr>
        <p:txBody>
          <a:bodyPr vert="horz" lIns="91440" tIns="45720" rIns="91440" bIns="45720" rtlCol="0" anchor="ctr" anchorCtr="0">
            <a:noAutofit/>
          </a:bodyPr>
          <a:lstStyle>
            <a:lvl1pPr>
              <a:defRPr sz="4800"/>
            </a:lvl1pPr>
          </a:lstStyle>
          <a:p>
            <a:r>
              <a:rPr lang="sv-SE" dirty="0"/>
              <a:t>Rubrik</a:t>
            </a:r>
          </a:p>
        </p:txBody>
      </p:sp>
    </p:spTree>
    <p:extLst>
      <p:ext uri="{BB962C8B-B14F-4D97-AF65-F5344CB8AC3E}">
        <p14:creationId xmlns:p14="http://schemas.microsoft.com/office/powerpoint/2010/main" val="2718270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accent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xmlns=""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bg1"/>
                </a:solidFill>
                <a:latin typeface="+mn-lt"/>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 uri="{C183D7F6-B498-43B3-948B-1728B52AA6E4}">
                <adec:decorative xmlns:adec="http://schemas.microsoft.com/office/drawing/2017/decorative" xmlns="" val="0"/>
              </a:ext>
            </a:extLst>
          </p:cNvPr>
          <p:cNvSpPr>
            <a:spLocks noGrp="1"/>
          </p:cNvSpPr>
          <p:nvPr>
            <p:ph type="body" sz="quarter" idx="10" hasCustomPrompt="1"/>
          </p:nvPr>
        </p:nvSpPr>
        <p:spPr>
          <a:xfrm>
            <a:off x="290405" y="6312037"/>
            <a:ext cx="2377639" cy="288000"/>
          </a:xfrm>
        </p:spPr>
        <p:txBody>
          <a:bodyPr anchor="b" anchorCtr="0">
            <a:normAutofit/>
          </a:bodyPr>
          <a:lstStyle>
            <a:lvl1pPr marL="0" indent="0">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grpSp>
        <p:nvGrpSpPr>
          <p:cNvPr id="10" name="Region Östergötland">
            <a:extLst>
              <a:ext uri="{FF2B5EF4-FFF2-40B4-BE49-F238E27FC236}">
                <a16:creationId xmlns:a16="http://schemas.microsoft.com/office/drawing/2014/main" id="{52C7AC2A-FA4A-46E8-A095-0375AD9C8B21}"/>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1" name="Frihandsfigur: Form 10">
              <a:extLst>
                <a:ext uri="{FF2B5EF4-FFF2-40B4-BE49-F238E27FC236}">
                  <a16:creationId xmlns:a16="http://schemas.microsoft.com/office/drawing/2014/main" id="{AD1820C4-8E69-492C-AB91-2EAB843CDE4B}"/>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3A17F3C8-E4C3-4E3D-9541-5609917EEC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3" name="Folktandvården" hidden="1">
            <a:extLst>
              <a:ext uri="{FF2B5EF4-FFF2-40B4-BE49-F238E27FC236}">
                <a16:creationId xmlns:a16="http://schemas.microsoft.com/office/drawing/2014/main" id="{D04DF698-0A6D-4A7F-B2C9-9906BC474AC2}"/>
              </a:ext>
            </a:extLst>
          </p:cNvPr>
          <p:cNvGrpSpPr/>
          <p:nvPr userDrawn="1"/>
        </p:nvGrpSpPr>
        <p:grpSpPr>
          <a:xfrm>
            <a:off x="9987525" y="6231440"/>
            <a:ext cx="2204474" cy="433293"/>
            <a:chOff x="9987525" y="6231440"/>
            <a:chExt cx="2204474" cy="433293"/>
          </a:xfrm>
        </p:grpSpPr>
        <p:sp>
          <p:nvSpPr>
            <p:cNvPr id="14" name="Rektangel 13">
              <a:extLst>
                <a:ext uri="{FF2B5EF4-FFF2-40B4-BE49-F238E27FC236}">
                  <a16:creationId xmlns:a16="http://schemas.microsoft.com/office/drawing/2014/main" id="{8A30E433-DA9C-4B9A-B5ED-F1A536A24209}"/>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996A937-655D-4627-85F7-9C17B812E8B4}"/>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6" name="Bild 15">
              <a:extLst>
                <a:ext uri="{FF2B5EF4-FFF2-40B4-BE49-F238E27FC236}">
                  <a16:creationId xmlns:a16="http://schemas.microsoft.com/office/drawing/2014/main" id="{0128A9FA-5EF8-446B-A701-55CA1B4B8C8A}"/>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3218753285"/>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ubrikbild (vit)">
    <p:bg>
      <p:bgPr>
        <a:solidFill>
          <a:schemeClr val="bg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xmlns=""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0861CE">
              <a:alpha val="4706"/>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accent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Lst>
          </p:cNvPr>
          <p:cNvSpPr>
            <a:spLocks noGrp="1"/>
          </p:cNvSpPr>
          <p:nvPr>
            <p:ph type="body" sz="quarter" idx="10" hasCustomPrompt="1"/>
          </p:nvPr>
        </p:nvSpPr>
        <p:spPr>
          <a:xfrm>
            <a:off x="296450" y="6312037"/>
            <a:ext cx="2473150" cy="288000"/>
          </a:xfrm>
        </p:spPr>
        <p:txBody>
          <a:bodyPr anchor="b" anchorCtr="0">
            <a:normAutofit/>
          </a:bodyPr>
          <a:lstStyle>
            <a:lvl1pPr marL="0" indent="0">
              <a:buNone/>
              <a:defRPr sz="1400">
                <a:solidFill>
                  <a:schemeClr val="tx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Tree>
    <p:extLst>
      <p:ext uri="{BB962C8B-B14F-4D97-AF65-F5344CB8AC3E}">
        <p14:creationId xmlns:p14="http://schemas.microsoft.com/office/powerpoint/2010/main" val="35828474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ubrikbild m foto vänster">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xmlns="" val="1"/>
              </a:ext>
            </a:extLst>
          </p:cNvPr>
          <p:cNvSpPr/>
          <p:nvPr userDrawn="1"/>
        </p:nvSpPr>
        <p:spPr>
          <a:xfrm>
            <a:off x="7301652" y="-1095"/>
            <a:ext cx="489034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7836361" y="365760"/>
            <a:ext cx="3810347" cy="1788160"/>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7836361" y="2377440"/>
            <a:ext cx="3810347" cy="1788161"/>
          </a:xfrm>
        </p:spPr>
        <p:txBody>
          <a:bodyPr/>
          <a:lstStyle>
            <a:lvl1pPr marL="0" indent="0" algn="l">
              <a:lnSpc>
                <a:spcPct val="100000"/>
              </a:lnSpc>
              <a:spcBef>
                <a:spcPts val="0"/>
              </a:spcBef>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7604370" y="6311011"/>
            <a:ext cx="2212368" cy="288000"/>
          </a:xfrm>
        </p:spPr>
        <p:txBody>
          <a:bodyPr anchor="b" anchorCtr="0">
            <a:normAutofit/>
          </a:bodyPr>
          <a:lstStyle>
            <a:lvl1pPr marL="0" indent="0" algn="l">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0" y="0"/>
            <a:ext cx="7301653" cy="685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11" name="Designelement">
            <a:extLst>
              <a:ext uri="{FF2B5EF4-FFF2-40B4-BE49-F238E27FC236}">
                <a16:creationId xmlns:a16="http://schemas.microsoft.com/office/drawing/2014/main" id="{043CE9D1-6E4C-4CAB-A0C2-A3DCFAA8443D}"/>
              </a:ext>
              <a:ext uri="{C183D7F6-B498-43B3-948B-1728B52AA6E4}">
                <adec:decorative xmlns:adec="http://schemas.microsoft.com/office/drawing/2017/decorative" xmlns="" val="1"/>
              </a:ext>
            </a:extLst>
          </p:cNvPr>
          <p:cNvSpPr/>
          <p:nvPr userDrawn="1"/>
        </p:nvSpPr>
        <p:spPr>
          <a:xfrm>
            <a:off x="7301651" y="0"/>
            <a:ext cx="4345057" cy="4383981"/>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grpSp>
        <p:nvGrpSpPr>
          <p:cNvPr id="17" name="Region Östergötland">
            <a:extLst>
              <a:ext uri="{FF2B5EF4-FFF2-40B4-BE49-F238E27FC236}">
                <a16:creationId xmlns:a16="http://schemas.microsoft.com/office/drawing/2014/main" id="{6D8D5605-6781-476B-AC43-4CF08A7DE941}"/>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8" name="Frihandsfigur: Form 17">
              <a:extLst>
                <a:ext uri="{FF2B5EF4-FFF2-40B4-BE49-F238E27FC236}">
                  <a16:creationId xmlns:a16="http://schemas.microsoft.com/office/drawing/2014/main" id="{43D01E2E-97C2-429C-A7A2-D479ED89CD40}"/>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60D36897-49C2-4C1B-A3F2-122CFC6660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24" name="Folktandvården" hidden="1">
            <a:extLst>
              <a:ext uri="{FF2B5EF4-FFF2-40B4-BE49-F238E27FC236}">
                <a16:creationId xmlns:a16="http://schemas.microsoft.com/office/drawing/2014/main" id="{2ABEE15F-C77A-4CBC-89DB-F20690CD03FA}"/>
              </a:ext>
            </a:extLst>
          </p:cNvPr>
          <p:cNvGrpSpPr/>
          <p:nvPr userDrawn="1"/>
        </p:nvGrpSpPr>
        <p:grpSpPr>
          <a:xfrm>
            <a:off x="9987525" y="6231440"/>
            <a:ext cx="2204474" cy="433293"/>
            <a:chOff x="9987525" y="6231440"/>
            <a:chExt cx="2204474" cy="433293"/>
          </a:xfrm>
        </p:grpSpPr>
        <p:sp>
          <p:nvSpPr>
            <p:cNvPr id="25" name="Rektangel 24">
              <a:extLst>
                <a:ext uri="{FF2B5EF4-FFF2-40B4-BE49-F238E27FC236}">
                  <a16:creationId xmlns:a16="http://schemas.microsoft.com/office/drawing/2014/main" id="{5031865A-FE93-469C-A66F-4503FB18A6D3}"/>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5CD42E06-9AA9-47A9-A075-CBCCBF4B4F7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7" name="Bild 26">
              <a:extLst>
                <a:ext uri="{FF2B5EF4-FFF2-40B4-BE49-F238E27FC236}">
                  <a16:creationId xmlns:a16="http://schemas.microsoft.com/office/drawing/2014/main" id="{A7B6ACAF-E00C-41A1-AD37-0CBAFB15C2B1}"/>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39527522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Rubrikbild m foto">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xmlns="" val="1"/>
              </a:ext>
            </a:extLst>
          </p:cNvPr>
          <p:cNvSpPr/>
          <p:nvPr userDrawn="1"/>
        </p:nvSpPr>
        <p:spPr>
          <a:xfrm>
            <a:off x="0" y="4516905"/>
            <a:ext cx="12192000"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9739900" y="4651546"/>
            <a:ext cx="2160000" cy="288000"/>
          </a:xfrm>
        </p:spPr>
        <p:txBody>
          <a:bodyPr anchor="b" anchorCtr="0">
            <a:normAutofit/>
          </a:bodyPr>
          <a:lstStyle>
            <a:lvl1pPr marL="0" indent="0" algn="r">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0" y="0"/>
            <a:ext cx="12192000" cy="451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34709" y="4659923"/>
            <a:ext cx="9092995" cy="785446"/>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534709" y="5574439"/>
            <a:ext cx="9092995" cy="656924"/>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grpSp>
        <p:nvGrpSpPr>
          <p:cNvPr id="16" name="Region Östergötland">
            <a:extLst>
              <a:ext uri="{FF2B5EF4-FFF2-40B4-BE49-F238E27FC236}">
                <a16:creationId xmlns:a16="http://schemas.microsoft.com/office/drawing/2014/main" id="{EC3CEBBE-EAE5-46D3-9D82-C51D007C49BF}"/>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7" name="Frihandsfigur: Form 16">
              <a:extLst>
                <a:ext uri="{FF2B5EF4-FFF2-40B4-BE49-F238E27FC236}">
                  <a16:creationId xmlns:a16="http://schemas.microsoft.com/office/drawing/2014/main" id="{927FB3D0-70F4-4150-8400-C2E42B255E32}"/>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41929D1F-3039-4760-8186-90020A1E8F7B}"/>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9" name="Folktandvården" hidden="1">
            <a:extLst>
              <a:ext uri="{FF2B5EF4-FFF2-40B4-BE49-F238E27FC236}">
                <a16:creationId xmlns:a16="http://schemas.microsoft.com/office/drawing/2014/main" id="{CB1505E5-50E5-4EC9-9FF6-0373F4F0F8ED}"/>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6825D4B3-1153-4A27-A191-5CF8CE582538}"/>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733CB4E6-6D27-4478-8C94-EE4CEB03065A}"/>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E824F4AB-10C3-4CFA-9E4C-AF9E9E011C9D}"/>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2050159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24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5" name="Platshållare för innehåll 4">
            <a:extLst>
              <a:ext uri="{FF2B5EF4-FFF2-40B4-BE49-F238E27FC236}">
                <a16:creationId xmlns:a16="http://schemas.microsoft.com/office/drawing/2014/main" id="{B15977CA-24A3-46EE-8707-F28C7E188338}"/>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275572429"/>
      </p:ext>
    </p:extLst>
  </p:cSld>
  <p:clrMapOvr>
    <a:masterClrMapping/>
  </p:clrMapOvr>
  <p:extLst>
    <p:ext uri="{DCECCB84-F9BA-43D5-87BE-67443E8EF086}">
      <p15:sldGuideLst xmlns:p15="http://schemas.microsoft.com/office/powerpoint/2012/main">
        <p15:guide id="1" pos="6601">
          <p15:clr>
            <a:srgbClr val="FBAE40"/>
          </p15:clr>
        </p15:guide>
        <p15:guide id="2" orient="horz" pos="113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bild m foto vänster">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xmlns="" val="1"/>
              </a:ext>
            </a:extLst>
          </p:cNvPr>
          <p:cNvSpPr/>
          <p:nvPr userDrawn="1"/>
        </p:nvSpPr>
        <p:spPr>
          <a:xfrm>
            <a:off x="7301652" y="-1095"/>
            <a:ext cx="489034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7836361" y="365760"/>
            <a:ext cx="3810347" cy="1788160"/>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7836361" y="2377440"/>
            <a:ext cx="3810347" cy="1788161"/>
          </a:xfrm>
        </p:spPr>
        <p:txBody>
          <a:bodyPr/>
          <a:lstStyle>
            <a:lvl1pPr marL="0" indent="0" algn="l">
              <a:lnSpc>
                <a:spcPct val="100000"/>
              </a:lnSpc>
              <a:spcBef>
                <a:spcPts val="0"/>
              </a:spcBef>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7604370" y="6311011"/>
            <a:ext cx="2212368" cy="288000"/>
          </a:xfrm>
        </p:spPr>
        <p:txBody>
          <a:bodyPr anchor="b" anchorCtr="0">
            <a:normAutofit/>
          </a:bodyPr>
          <a:lstStyle>
            <a:lvl1pPr marL="0" indent="0" algn="l">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0" y="0"/>
            <a:ext cx="7301653" cy="685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11" name="Designelement">
            <a:extLst>
              <a:ext uri="{FF2B5EF4-FFF2-40B4-BE49-F238E27FC236}">
                <a16:creationId xmlns:a16="http://schemas.microsoft.com/office/drawing/2014/main" id="{043CE9D1-6E4C-4CAB-A0C2-A3DCFAA8443D}"/>
              </a:ext>
              <a:ext uri="{C183D7F6-B498-43B3-948B-1728B52AA6E4}">
                <adec:decorative xmlns:adec="http://schemas.microsoft.com/office/drawing/2017/decorative" xmlns="" val="1"/>
              </a:ext>
            </a:extLst>
          </p:cNvPr>
          <p:cNvSpPr/>
          <p:nvPr userDrawn="1"/>
        </p:nvSpPr>
        <p:spPr>
          <a:xfrm>
            <a:off x="7301651" y="0"/>
            <a:ext cx="4345057" cy="4383981"/>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grpSp>
        <p:nvGrpSpPr>
          <p:cNvPr id="17" name="Region Östergötland">
            <a:extLst>
              <a:ext uri="{FF2B5EF4-FFF2-40B4-BE49-F238E27FC236}">
                <a16:creationId xmlns:a16="http://schemas.microsoft.com/office/drawing/2014/main" id="{6D8D5605-6781-476B-AC43-4CF08A7DE941}"/>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8" name="Frihandsfigur: Form 17">
              <a:extLst>
                <a:ext uri="{FF2B5EF4-FFF2-40B4-BE49-F238E27FC236}">
                  <a16:creationId xmlns:a16="http://schemas.microsoft.com/office/drawing/2014/main" id="{43D01E2E-97C2-429C-A7A2-D479ED89CD40}"/>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60D36897-49C2-4C1B-A3F2-122CFC6660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24" name="Folktandvården" hidden="1">
            <a:extLst>
              <a:ext uri="{FF2B5EF4-FFF2-40B4-BE49-F238E27FC236}">
                <a16:creationId xmlns:a16="http://schemas.microsoft.com/office/drawing/2014/main" id="{2ABEE15F-C77A-4CBC-89DB-F20690CD03FA}"/>
              </a:ext>
            </a:extLst>
          </p:cNvPr>
          <p:cNvGrpSpPr/>
          <p:nvPr userDrawn="1"/>
        </p:nvGrpSpPr>
        <p:grpSpPr>
          <a:xfrm>
            <a:off x="9987525" y="6231440"/>
            <a:ext cx="2204474" cy="433293"/>
            <a:chOff x="9987525" y="6231440"/>
            <a:chExt cx="2204474" cy="433293"/>
          </a:xfrm>
        </p:grpSpPr>
        <p:sp>
          <p:nvSpPr>
            <p:cNvPr id="25" name="Rektangel 24">
              <a:extLst>
                <a:ext uri="{FF2B5EF4-FFF2-40B4-BE49-F238E27FC236}">
                  <a16:creationId xmlns:a16="http://schemas.microsoft.com/office/drawing/2014/main" id="{5031865A-FE93-469C-A66F-4503FB18A6D3}"/>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5CD42E06-9AA9-47A9-A075-CBCCBF4B4F7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7" name="Bild 26">
              <a:extLst>
                <a:ext uri="{FF2B5EF4-FFF2-40B4-BE49-F238E27FC236}">
                  <a16:creationId xmlns:a16="http://schemas.microsoft.com/office/drawing/2014/main" id="{A7B6ACAF-E00C-41A1-AD37-0CBAFB15C2B1}"/>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697966015"/>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 och innehåll på bakg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175A820-5952-4495-B707-4DD695C799DD}"/>
              </a:ext>
              <a:ext uri="{C183D7F6-B498-43B3-948B-1728B52AA6E4}">
                <adec:decorative xmlns:adec="http://schemas.microsoft.com/office/drawing/2017/decorative" xmlns="" val="1"/>
              </a:ext>
            </a:extLst>
          </p:cNvPr>
          <p:cNvSpPr/>
          <p:nvPr userDrawn="1"/>
        </p:nvSpPr>
        <p:spPr>
          <a:xfrm>
            <a:off x="0" y="1625599"/>
            <a:ext cx="12192000" cy="4425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30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8" name="Platshållare för innehåll 4">
            <a:extLst>
              <a:ext uri="{FF2B5EF4-FFF2-40B4-BE49-F238E27FC236}">
                <a16:creationId xmlns:a16="http://schemas.microsoft.com/office/drawing/2014/main" id="{96CE93CC-1359-4CCF-A9A7-0D4D54F8EA56}"/>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3821279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Innehåll, två del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600" y="368300"/>
            <a:ext cx="111120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7000" y="1805599"/>
            <a:ext cx="5151592"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252358633"/>
      </p:ext>
    </p:extLst>
  </p:cSld>
  <p:clrMapOvr>
    <a:masterClrMapping/>
  </p:clrMapOvr>
  <p:extLst>
    <p:ext uri="{DCECCB84-F9BA-43D5-87BE-67443E8EF086}">
      <p15:sldGuideLst xmlns:p15="http://schemas.microsoft.com/office/powerpoint/2012/main">
        <p15:guide id="1" pos="7346">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ubrik och innehåll, två dela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999"/>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xmlns="" val="1"/>
              </a:ext>
            </a:extLst>
          </p:cNvPr>
          <p:cNvSpPr/>
          <p:nvPr userDrawn="1"/>
        </p:nvSpPr>
        <p:spPr>
          <a:xfrm>
            <a:off x="6141000" y="179999"/>
            <a:ext cx="5871000"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5151600"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21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22" name="Platshållare för text 21">
            <a:extLst>
              <a:ext uri="{FF2B5EF4-FFF2-40B4-BE49-F238E27FC236}">
                <a16:creationId xmlns:a16="http://schemas.microsoft.com/office/drawing/2014/main" id="{7AF83559-D40C-4749-82F6-0DB5F9D8B7E4}"/>
              </a:ext>
            </a:extLst>
          </p:cNvPr>
          <p:cNvSpPr>
            <a:spLocks noGrp="1"/>
          </p:cNvSpPr>
          <p:nvPr>
            <p:ph type="body" sz="quarter" idx="13"/>
          </p:nvPr>
        </p:nvSpPr>
        <p:spPr>
          <a:xfrm>
            <a:off x="6501000" y="368300"/>
            <a:ext cx="5151600" cy="949325"/>
          </a:xfrm>
        </p:spPr>
        <p:txBody>
          <a:bodyPr anchor="b" anchorCtr="0"/>
          <a:lstStyle>
            <a:lvl1pPr marL="0" indent="0" algn="l" defTabSz="914400" rtl="0" eaLnBrk="1" latinLnBrk="0" hangingPunct="1">
              <a:lnSpc>
                <a:spcPct val="90000"/>
              </a:lnSpc>
              <a:spcBef>
                <a:spcPct val="0"/>
              </a:spcBef>
              <a:buNone/>
              <a:defRPr lang="sv-SE" sz="2800" b="1" kern="1200" dirty="0">
                <a:solidFill>
                  <a:schemeClr val="tx1"/>
                </a:solidFill>
                <a:latin typeface="+mn-lt"/>
                <a:ea typeface="+mj-ea"/>
                <a:cs typeface="+mj-cs"/>
              </a:defRPr>
            </a:lvl1pPr>
            <a:lvl2pPr>
              <a:defRPr sz="2800" b="1"/>
            </a:lvl2pPr>
            <a:lvl3pPr>
              <a:defRPr sz="2800" b="1"/>
            </a:lvl3pPr>
            <a:lvl4pPr>
              <a:defRPr sz="2800" b="1"/>
            </a:lvl4pPr>
            <a:lvl5pPr>
              <a:defRPr sz="2800" b="1"/>
            </a:lvl5pPr>
          </a:lstStyle>
          <a:p>
            <a:pPr lvl="0"/>
            <a:r>
              <a:rPr lang="sv-SE" dirty="0"/>
              <a:t>Klicka här för att ändra format på bakgrundstexten</a:t>
            </a:r>
          </a:p>
        </p:txBody>
      </p:sp>
    </p:spTree>
    <p:extLst>
      <p:ext uri="{BB962C8B-B14F-4D97-AF65-F5344CB8AC3E}">
        <p14:creationId xmlns:p14="http://schemas.microsoft.com/office/powerpoint/2010/main" val="20919925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vå bilder höge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999"/>
            <a:ext cx="7023714"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6298422"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6298422"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6" name="Platshållare för bild 5">
            <a:extLst>
              <a:ext uri="{FF2B5EF4-FFF2-40B4-BE49-F238E27FC236}">
                <a16:creationId xmlns:a16="http://schemas.microsoft.com/office/drawing/2014/main" id="{4C6E1B76-2B7B-4533-BF68-0C133455A61D}"/>
              </a:ext>
            </a:extLst>
          </p:cNvPr>
          <p:cNvSpPr>
            <a:spLocks noGrp="1"/>
          </p:cNvSpPr>
          <p:nvPr>
            <p:ph type="pic" sz="quarter" idx="13" hasCustomPrompt="1"/>
          </p:nvPr>
        </p:nvSpPr>
        <p:spPr>
          <a:xfrm>
            <a:off x="7299006" y="180001"/>
            <a:ext cx="4711032" cy="2890638"/>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27" name="Platshållare för bild 5">
            <a:extLst>
              <a:ext uri="{FF2B5EF4-FFF2-40B4-BE49-F238E27FC236}">
                <a16:creationId xmlns:a16="http://schemas.microsoft.com/office/drawing/2014/main" id="{4BA08390-5407-41BB-A6E1-93228F694523}"/>
              </a:ext>
            </a:extLst>
          </p:cNvPr>
          <p:cNvSpPr>
            <a:spLocks noGrp="1"/>
          </p:cNvSpPr>
          <p:nvPr>
            <p:ph type="pic" sz="quarter" idx="14" hasCustomPrompt="1"/>
          </p:nvPr>
        </p:nvSpPr>
        <p:spPr>
          <a:xfrm>
            <a:off x="7299006" y="3160638"/>
            <a:ext cx="4711032" cy="2890800"/>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6303650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nehåll och diagram">
    <p:bg>
      <p:bgPr>
        <a:solidFill>
          <a:schemeClr val="bg1"/>
        </a:solidFill>
        <a:effectLst/>
      </p:bgPr>
    </p:bg>
    <p:spTree>
      <p:nvGrpSpPr>
        <p:cNvPr id="1" name=""/>
        <p:cNvGrpSpPr/>
        <p:nvPr/>
      </p:nvGrpSpPr>
      <p:grpSpPr>
        <a:xfrm>
          <a:off x="0" y="0"/>
          <a:ext cx="0" cy="0"/>
          <a:chOff x="0" y="0"/>
          <a:chExt cx="0" cy="0"/>
        </a:xfrm>
      </p:grpSpPr>
      <p:sp>
        <p:nvSpPr>
          <p:cNvPr id="28" name="Rektangel 27">
            <a:extLst>
              <a:ext uri="{FF2B5EF4-FFF2-40B4-BE49-F238E27FC236}">
                <a16:creationId xmlns:a16="http://schemas.microsoft.com/office/drawing/2014/main" id="{82F502DB-62BC-4595-9412-35FEB7D21F12}"/>
              </a:ext>
              <a:ext uri="{C183D7F6-B498-43B3-948B-1728B52AA6E4}">
                <adec:decorative xmlns:adec="http://schemas.microsoft.com/office/drawing/2017/decorative" xmlns="" val="1"/>
              </a:ext>
            </a:extLst>
          </p:cNvPr>
          <p:cNvSpPr/>
          <p:nvPr userDrawn="1"/>
        </p:nvSpPr>
        <p:spPr>
          <a:xfrm>
            <a:off x="4988364" y="193880"/>
            <a:ext cx="7021674" cy="5856692"/>
          </a:xfrm>
          <a:prstGeom prst="rect">
            <a:avLst/>
          </a:prstGeom>
          <a:solidFill>
            <a:schemeClr val="bg1"/>
          </a:solidFill>
          <a:ln w="12700">
            <a:solidFill>
              <a:schemeClr val="accent2">
                <a:lumMod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48363" y="538265"/>
            <a:ext cx="6304212" cy="5150574"/>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132"/>
            <a:ext cx="4711032" cy="587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276" y="367433"/>
            <a:ext cx="3995679" cy="949877"/>
          </a:xfrm>
        </p:spPr>
        <p:txBody>
          <a:bodyPr/>
          <a:lstStyle/>
          <a:p>
            <a:r>
              <a:rPr lang="sv-SE" dirty="0"/>
              <a:t>Klicka här för att ändra mall för rubrikformat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innehåll 9">
            <a:extLst>
              <a:ext uri="{FF2B5EF4-FFF2-40B4-BE49-F238E27FC236}">
                <a16:creationId xmlns:a16="http://schemas.microsoft.com/office/drawing/2014/main" id="{833C6326-9831-45CF-A535-BA73CABAD9D2}"/>
              </a:ext>
            </a:extLst>
          </p:cNvPr>
          <p:cNvSpPr>
            <a:spLocks noGrp="1"/>
          </p:cNvSpPr>
          <p:nvPr>
            <p:ph sz="quarter" idx="13"/>
          </p:nvPr>
        </p:nvSpPr>
        <p:spPr>
          <a:xfrm>
            <a:off x="539426" y="1804732"/>
            <a:ext cx="400753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4079292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nehåll, tre delar">
    <p:bg>
      <p:bgPr>
        <a:solidFill>
          <a:schemeClr val="bg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79765"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a:extLst>
              <a:ext uri="{FF2B5EF4-FFF2-40B4-BE49-F238E27FC236}">
                <a16:creationId xmlns:a16="http://schemas.microsoft.com/office/drawing/2014/main" id="{0C60FFDE-A795-44FD-A769-66352A9DF470}"/>
              </a:ext>
              <a:ext uri="{C183D7F6-B498-43B3-948B-1728B52AA6E4}">
                <adec:decorative xmlns:adec="http://schemas.microsoft.com/office/drawing/2017/decorative" xmlns="" val="1"/>
              </a:ext>
            </a:extLst>
          </p:cNvPr>
          <p:cNvSpPr/>
          <p:nvPr userDrawn="1"/>
        </p:nvSpPr>
        <p:spPr>
          <a:xfrm>
            <a:off x="41844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9448848C-A6F8-4EC3-8762-6984ABE2ED1C}"/>
              </a:ext>
              <a:ext uri="{C183D7F6-B498-43B3-948B-1728B52AA6E4}">
                <adec:decorative xmlns:adec="http://schemas.microsoft.com/office/drawing/2017/decorative" xmlns="" val="1"/>
              </a:ext>
            </a:extLst>
          </p:cNvPr>
          <p:cNvSpPr/>
          <p:nvPr userDrawn="1"/>
        </p:nvSpPr>
        <p:spPr>
          <a:xfrm>
            <a:off x="81900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9613651"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435365"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44400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84456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9022399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ild höger">
    <p:bg>
      <p:bgPr>
        <a:solidFill>
          <a:schemeClr val="accent2"/>
        </a:solidFill>
        <a:effectLst/>
      </p:bgPr>
    </p:bg>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D4976B72-E8DF-4CE5-BA89-B6D8D5DCC412}"/>
              </a:ext>
              <a:ext uri="{C183D7F6-B498-43B3-948B-1728B52AA6E4}">
                <adec:decorative xmlns:adec="http://schemas.microsoft.com/office/drawing/2017/decorative" xmlns="" val="1"/>
              </a:ext>
            </a:extLst>
          </p:cNvPr>
          <p:cNvSpPr>
            <a:spLocks noGrp="1"/>
          </p:cNvSpPr>
          <p:nvPr>
            <p:ph type="pic" sz="quarter" idx="13" hasCustomPrompt="1"/>
          </p:nvPr>
        </p:nvSpPr>
        <p:spPr>
          <a:xfrm>
            <a:off x="6141000" y="179839"/>
            <a:ext cx="5871000" cy="5871601"/>
          </a:xfrm>
          <a:solidFill>
            <a:schemeClr val="bg1"/>
          </a:solidFill>
        </p:spPr>
        <p:txBody>
          <a:bodyPr anchor="ctr" anchorCtr="0"/>
          <a:lstStyle>
            <a:lvl1pPr marL="0" indent="0" algn="ctr">
              <a:buNone/>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80000"/>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9999"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42019453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vå bilder vänster">
    <p:bg>
      <p:bgPr>
        <a:solidFill>
          <a:schemeClr val="bg1"/>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2B4D884-57AC-41A5-93B4-E21289DCD319}"/>
              </a:ext>
              <a:ext uri="{C183D7F6-B498-43B3-948B-1728B52AA6E4}">
                <adec:decorative xmlns:adec="http://schemas.microsoft.com/office/drawing/2017/decorative" xmlns="" val="1"/>
              </a:ext>
            </a:extLst>
          </p:cNvPr>
          <p:cNvSpPr/>
          <p:nvPr userDrawn="1"/>
        </p:nvSpPr>
        <p:spPr>
          <a:xfrm>
            <a:off x="0" y="0"/>
            <a:ext cx="4368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620"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618"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7" y="179388"/>
            <a:ext cx="5787641" cy="2846027"/>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179386" y="3204804"/>
            <a:ext cx="5787640" cy="2846028"/>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4847052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vå bilder">
    <p:bg>
      <p:bgPr>
        <a:solidFill>
          <a:schemeClr val="accent2"/>
        </a:solidFill>
        <a:effectLst/>
      </p:bgPr>
    </p:bg>
    <p:spTree>
      <p:nvGrpSpPr>
        <p:cNvPr id="1" name=""/>
        <p:cNvGrpSpPr/>
        <p:nvPr/>
      </p:nvGrpSpPr>
      <p:grpSpPr>
        <a:xfrm>
          <a:off x="0" y="0"/>
          <a:ext cx="0" cy="0"/>
          <a:chOff x="0" y="0"/>
          <a:chExt cx="0" cy="0"/>
        </a:xfrm>
      </p:grpSpPr>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6138044"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8"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29808514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re bilder">
    <p:bg>
      <p:bgPr>
        <a:solidFill>
          <a:schemeClr val="accent2"/>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xmlns="" val="1"/>
              </a:ext>
            </a:extLst>
          </p:cNvPr>
          <p:cNvSpPr/>
          <p:nvPr userDrawn="1"/>
        </p:nvSpPr>
        <p:spPr>
          <a:xfrm>
            <a:off x="6140388" y="179999"/>
            <a:ext cx="5871612"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305"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306" y="1805600"/>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8" y="179388"/>
            <a:ext cx="5871612" cy="3154052"/>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179388" y="3423440"/>
            <a:ext cx="2628000"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xmlns="" val="1"/>
              </a:ext>
            </a:extLst>
          </p:cNvPr>
          <p:cNvSpPr>
            <a:spLocks noGrp="1"/>
          </p:cNvSpPr>
          <p:nvPr>
            <p:ph type="pic" sz="quarter" idx="15" hasCustomPrompt="1"/>
          </p:nvPr>
        </p:nvSpPr>
        <p:spPr>
          <a:xfrm>
            <a:off x="2909239" y="3423440"/>
            <a:ext cx="3141761"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025867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bild m foto">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xmlns="" val="1"/>
              </a:ext>
            </a:extLst>
          </p:cNvPr>
          <p:cNvSpPr/>
          <p:nvPr userDrawn="1"/>
        </p:nvSpPr>
        <p:spPr>
          <a:xfrm>
            <a:off x="0" y="4516905"/>
            <a:ext cx="12192000"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9739900" y="4651546"/>
            <a:ext cx="2160000" cy="288000"/>
          </a:xfrm>
        </p:spPr>
        <p:txBody>
          <a:bodyPr anchor="b" anchorCtr="0">
            <a:normAutofit/>
          </a:bodyPr>
          <a:lstStyle>
            <a:lvl1pPr marL="0" indent="0" algn="r">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0" y="0"/>
            <a:ext cx="12192000" cy="451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34709" y="4659923"/>
            <a:ext cx="9092995" cy="785446"/>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534709" y="5574439"/>
            <a:ext cx="9092995" cy="656924"/>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grpSp>
        <p:nvGrpSpPr>
          <p:cNvPr id="16" name="Region Östergötland">
            <a:extLst>
              <a:ext uri="{FF2B5EF4-FFF2-40B4-BE49-F238E27FC236}">
                <a16:creationId xmlns:a16="http://schemas.microsoft.com/office/drawing/2014/main" id="{EC3CEBBE-EAE5-46D3-9D82-C51D007C49BF}"/>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7" name="Frihandsfigur: Form 16">
              <a:extLst>
                <a:ext uri="{FF2B5EF4-FFF2-40B4-BE49-F238E27FC236}">
                  <a16:creationId xmlns:a16="http://schemas.microsoft.com/office/drawing/2014/main" id="{927FB3D0-70F4-4150-8400-C2E42B255E32}"/>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41929D1F-3039-4760-8186-90020A1E8F7B}"/>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9" name="Folktandvården" hidden="1">
            <a:extLst>
              <a:ext uri="{FF2B5EF4-FFF2-40B4-BE49-F238E27FC236}">
                <a16:creationId xmlns:a16="http://schemas.microsoft.com/office/drawing/2014/main" id="{CB1505E5-50E5-4EC9-9FF6-0373F4F0F8ED}"/>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6825D4B3-1153-4A27-A191-5CF8CE582538}"/>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733CB4E6-6D27-4478-8C94-EE4CEB03065A}"/>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E824F4AB-10C3-4CFA-9E4C-AF9E9E011C9D}"/>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648148439"/>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re runda bilde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xmlns=""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165432" y="1984233"/>
            <a:ext cx="2343058" cy="2343058"/>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4926498"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xmlns="" val="1"/>
              </a:ext>
            </a:extLst>
          </p:cNvPr>
          <p:cNvSpPr>
            <a:spLocks noGrp="1"/>
          </p:cNvSpPr>
          <p:nvPr>
            <p:ph type="pic" sz="quarter" idx="15" hasCustomPrompt="1"/>
          </p:nvPr>
        </p:nvSpPr>
        <p:spPr>
          <a:xfrm>
            <a:off x="8687562"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8" name="Platshållare för text 1">
            <a:extLst>
              <a:ext uri="{FF2B5EF4-FFF2-40B4-BE49-F238E27FC236}">
                <a16:creationId xmlns:a16="http://schemas.microsoft.com/office/drawing/2014/main" id="{C6F066DD-6A33-4AE5-A592-695249B80E8F}"/>
              </a:ext>
            </a:extLst>
          </p:cNvPr>
          <p:cNvSpPr>
            <a:spLocks noGrp="1"/>
          </p:cNvSpPr>
          <p:nvPr>
            <p:ph type="body" sz="quarter" idx="16" hasCustomPrompt="1"/>
          </p:nvPr>
        </p:nvSpPr>
        <p:spPr>
          <a:xfrm>
            <a:off x="720000" y="4507292"/>
            <a:ext cx="3223069"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5" name="Platshållare för text 2">
            <a:extLst>
              <a:ext uri="{FF2B5EF4-FFF2-40B4-BE49-F238E27FC236}">
                <a16:creationId xmlns:a16="http://schemas.microsoft.com/office/drawing/2014/main" id="{3FC9CDCA-C566-4558-9BF3-3D2FD9168ABB}"/>
              </a:ext>
            </a:extLst>
          </p:cNvPr>
          <p:cNvSpPr>
            <a:spLocks noGrp="1"/>
          </p:cNvSpPr>
          <p:nvPr>
            <p:ph type="body" sz="quarter" idx="17" hasCustomPrompt="1"/>
          </p:nvPr>
        </p:nvSpPr>
        <p:spPr>
          <a:xfrm>
            <a:off x="4483868" y="4507292"/>
            <a:ext cx="3223202"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6" name="Platshållare för text 3">
            <a:extLst>
              <a:ext uri="{FF2B5EF4-FFF2-40B4-BE49-F238E27FC236}">
                <a16:creationId xmlns:a16="http://schemas.microsoft.com/office/drawing/2014/main" id="{5E54E7C9-0957-4A14-B304-C0D703CB6CE4}"/>
              </a:ext>
            </a:extLst>
          </p:cNvPr>
          <p:cNvSpPr>
            <a:spLocks noGrp="1"/>
          </p:cNvSpPr>
          <p:nvPr>
            <p:ph type="body" sz="quarter" idx="18" hasCustomPrompt="1"/>
          </p:nvPr>
        </p:nvSpPr>
        <p:spPr>
          <a:xfrm>
            <a:off x="8247868" y="4507292"/>
            <a:ext cx="3223868"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24332845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re textpuffa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xmlns=""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text 9">
            <a:extLst>
              <a:ext uri="{FF2B5EF4-FFF2-40B4-BE49-F238E27FC236}">
                <a16:creationId xmlns:a16="http://schemas.microsoft.com/office/drawing/2014/main" id="{1F7324EE-B6D8-4EE6-8FEE-C02679E30709}"/>
              </a:ext>
            </a:extLst>
          </p:cNvPr>
          <p:cNvSpPr>
            <a:spLocks noGrp="1"/>
          </p:cNvSpPr>
          <p:nvPr>
            <p:ph type="body" sz="quarter" idx="19"/>
          </p:nvPr>
        </p:nvSpPr>
        <p:spPr>
          <a:xfrm>
            <a:off x="4925601"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0" name="Platshållare för text 9">
            <a:extLst>
              <a:ext uri="{FF2B5EF4-FFF2-40B4-BE49-F238E27FC236}">
                <a16:creationId xmlns:a16="http://schemas.microsoft.com/office/drawing/2014/main" id="{1F03E57D-329D-41A4-8BDF-1D4DAEACD273}"/>
              </a:ext>
            </a:extLst>
          </p:cNvPr>
          <p:cNvSpPr>
            <a:spLocks noGrp="1"/>
          </p:cNvSpPr>
          <p:nvPr>
            <p:ph type="body" sz="quarter" idx="20"/>
          </p:nvPr>
        </p:nvSpPr>
        <p:spPr>
          <a:xfrm>
            <a:off x="8689669"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1" name="Platshållare för text 9">
            <a:extLst>
              <a:ext uri="{FF2B5EF4-FFF2-40B4-BE49-F238E27FC236}">
                <a16:creationId xmlns:a16="http://schemas.microsoft.com/office/drawing/2014/main" id="{41D2855B-C699-4073-854A-5519900992FB}"/>
              </a:ext>
            </a:extLst>
          </p:cNvPr>
          <p:cNvSpPr>
            <a:spLocks noGrp="1"/>
          </p:cNvSpPr>
          <p:nvPr>
            <p:ph type="body" sz="quarter" idx="21"/>
          </p:nvPr>
        </p:nvSpPr>
        <p:spPr>
          <a:xfrm>
            <a:off x="1161534"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28029025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Kort text och bild">
    <p:bg>
      <p:bgPr>
        <a:solidFill>
          <a:schemeClr val="bg1"/>
        </a:solidFill>
        <a:effectLst/>
      </p:bgPr>
    </p:bg>
    <p:spTree>
      <p:nvGrpSpPr>
        <p:cNvPr id="1" name=""/>
        <p:cNvGrpSpPr/>
        <p:nvPr/>
      </p:nvGrpSpPr>
      <p:grpSpPr>
        <a:xfrm>
          <a:off x="0" y="0"/>
          <a:ext cx="0" cy="0"/>
          <a:chOff x="0" y="0"/>
          <a:chExt cx="0" cy="0"/>
        </a:xfrm>
      </p:grpSpPr>
      <p:sp>
        <p:nvSpPr>
          <p:cNvPr id="34" name="Blå">
            <a:extLst>
              <a:ext uri="{FF2B5EF4-FFF2-40B4-BE49-F238E27FC236}">
                <a16:creationId xmlns:a16="http://schemas.microsoft.com/office/drawing/2014/main" id="{A0EE388C-E3E2-4E14-BC74-6DC6CF2B6C88}"/>
              </a:ext>
            </a:extLst>
          </p:cNvPr>
          <p:cNvSpPr/>
          <p:nvPr userDrawn="1"/>
        </p:nvSpPr>
        <p:spPr>
          <a:xfrm>
            <a:off x="5339950" y="334681"/>
            <a:ext cx="738121" cy="5749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3" name="Region Östergötland">
            <a:extLst>
              <a:ext uri="{FF2B5EF4-FFF2-40B4-BE49-F238E27FC236}">
                <a16:creationId xmlns:a16="http://schemas.microsoft.com/office/drawing/2014/main" id="{2C32ADD5-52CA-4E1F-A2D2-D1F454B75202}"/>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441D83A3-7F32-43DC-9A88-FDC7BD811715}"/>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3D8F001-CCF5-4E31-9007-59EB5CC78BD7}"/>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22" name="Bild-Standard">
            <a:extLst>
              <a:ext uri="{FF2B5EF4-FFF2-40B4-BE49-F238E27FC236}">
                <a16:creationId xmlns:a16="http://schemas.microsoft.com/office/drawing/2014/main" id="{F9E3C9DD-78A8-44D3-92D2-3672711D10E5}"/>
              </a:ext>
            </a:extLst>
          </p:cNvPr>
          <p:cNvSpPr>
            <a:spLocks noGrp="1"/>
          </p:cNvSpPr>
          <p:nvPr>
            <p:ph type="pic" sz="quarter" idx="14"/>
          </p:nvPr>
        </p:nvSpPr>
        <p:spPr>
          <a:xfrm>
            <a:off x="5339414" y="-2"/>
            <a:ext cx="6851346" cy="6858002"/>
          </a:xfrm>
          <a:custGeom>
            <a:avLst/>
            <a:gdLst>
              <a:gd name="connsiteX0" fmla="*/ 0 w 6851346"/>
              <a:gd name="connsiteY0" fmla="*/ 0 h 6858002"/>
              <a:gd name="connsiteX1" fmla="*/ 6851346 w 6851346"/>
              <a:gd name="connsiteY1" fmla="*/ 0 h 6858002"/>
              <a:gd name="connsiteX2" fmla="*/ 6851346 w 6851346"/>
              <a:gd name="connsiteY2" fmla="*/ 6233800 h 6858002"/>
              <a:gd name="connsiteX3" fmla="*/ 5455643 w 6851346"/>
              <a:gd name="connsiteY3" fmla="*/ 6233800 h 6858002"/>
              <a:gd name="connsiteX4" fmla="*/ 5239786 w 6851346"/>
              <a:gd name="connsiteY4" fmla="*/ 6447816 h 6858002"/>
              <a:gd name="connsiteX5" fmla="*/ 5455643 w 6851346"/>
              <a:gd name="connsiteY5" fmla="*/ 6662200 h 6858002"/>
              <a:gd name="connsiteX6" fmla="*/ 6851346 w 6851346"/>
              <a:gd name="connsiteY6" fmla="*/ 6662200 h 6858002"/>
              <a:gd name="connsiteX7" fmla="*/ 6851346 w 6851346"/>
              <a:gd name="connsiteY7" fmla="*/ 6858002 h 6858002"/>
              <a:gd name="connsiteX8" fmla="*/ 6851345 w 6851346"/>
              <a:gd name="connsiteY8" fmla="*/ 6858002 h 6858002"/>
              <a:gd name="connsiteX9" fmla="*/ 4984291 w 6851346"/>
              <a:gd name="connsiteY9" fmla="*/ 6858002 h 6858002"/>
              <a:gd name="connsiteX10" fmla="*/ 0 w 6851346"/>
              <a:gd name="connsiteY10" fmla="*/ 6858002 h 6858002"/>
              <a:gd name="connsiteX11" fmla="*/ 0 w 6851346"/>
              <a:gd name="connsiteY11" fmla="*/ 6051552 h 6858002"/>
              <a:gd name="connsiteX12" fmla="*/ 717234 w 6851346"/>
              <a:gd name="connsiteY12" fmla="*/ 6051552 h 6858002"/>
              <a:gd name="connsiteX13" fmla="*/ 717234 w 6851346"/>
              <a:gd name="connsiteY13" fmla="*/ 368302 h 6858002"/>
              <a:gd name="connsiteX14" fmla="*/ 0 w 6851346"/>
              <a:gd name="connsiteY14" fmla="*/ 3683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1346" h="6858002">
                <a:moveTo>
                  <a:pt x="0" y="0"/>
                </a:moveTo>
                <a:lnTo>
                  <a:pt x="6851346" y="0"/>
                </a:lnTo>
                <a:lnTo>
                  <a:pt x="6851346" y="6233800"/>
                </a:lnTo>
                <a:lnTo>
                  <a:pt x="5455643" y="6233800"/>
                </a:lnTo>
                <a:cubicBezTo>
                  <a:pt x="5336383" y="6233800"/>
                  <a:pt x="5239786" y="6329574"/>
                  <a:pt x="5239786" y="6447816"/>
                </a:cubicBezTo>
                <a:cubicBezTo>
                  <a:pt x="5239786" y="6566059"/>
                  <a:pt x="5336383" y="6662200"/>
                  <a:pt x="5455643" y="6662200"/>
                </a:cubicBezTo>
                <a:lnTo>
                  <a:pt x="6851346" y="6662200"/>
                </a:lnTo>
                <a:lnTo>
                  <a:pt x="6851346" y="6858002"/>
                </a:lnTo>
                <a:lnTo>
                  <a:pt x="6851345" y="6858002"/>
                </a:lnTo>
                <a:lnTo>
                  <a:pt x="4984291" y="6858002"/>
                </a:lnTo>
                <a:lnTo>
                  <a:pt x="0" y="6858002"/>
                </a:lnTo>
                <a:lnTo>
                  <a:pt x="0" y="6051552"/>
                </a:lnTo>
                <a:lnTo>
                  <a:pt x="717234" y="6051552"/>
                </a:lnTo>
                <a:lnTo>
                  <a:pt x="717234" y="368302"/>
                </a:lnTo>
                <a:lnTo>
                  <a:pt x="0" y="368302"/>
                </a:lnTo>
                <a:close/>
              </a:path>
            </a:pathLst>
          </a:custGeom>
          <a:solidFill>
            <a:schemeClr val="accent2"/>
          </a:solidFill>
        </p:spPr>
        <p:txBody>
          <a:bodyPr wrap="square" anchor="ctr">
            <a:noAutofit/>
          </a:bodyPr>
          <a:lstStyle>
            <a:lvl1pPr marL="0" indent="0" algn="ctr">
              <a:buNone/>
              <a:defRPr/>
            </a:lvl1pPr>
          </a:lstStyle>
          <a:p>
            <a:endParaRPr lang="sv-SE"/>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spTree>
    <p:extLst>
      <p:ext uri="{BB962C8B-B14F-4D97-AF65-F5344CB8AC3E}">
        <p14:creationId xmlns:p14="http://schemas.microsoft.com/office/powerpoint/2010/main" val="26789192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Kort text och plats för objekt">
    <p:bg>
      <p:bgPr>
        <a:solidFill>
          <a:schemeClr val="bg1"/>
        </a:solidFill>
        <a:effectLst/>
      </p:bgPr>
    </p:bg>
    <p:spTree>
      <p:nvGrpSpPr>
        <p:cNvPr id="1" name=""/>
        <p:cNvGrpSpPr/>
        <p:nvPr/>
      </p:nvGrpSpPr>
      <p:grpSpPr>
        <a:xfrm>
          <a:off x="0" y="0"/>
          <a:ext cx="0" cy="0"/>
          <a:chOff x="0" y="0"/>
          <a:chExt cx="0" cy="0"/>
        </a:xfrm>
      </p:grpSpPr>
      <p:sp>
        <p:nvSpPr>
          <p:cNvPr id="34" name="Rektangel 33">
            <a:extLst>
              <a:ext uri="{FF2B5EF4-FFF2-40B4-BE49-F238E27FC236}">
                <a16:creationId xmlns:a16="http://schemas.microsoft.com/office/drawing/2014/main" id="{A0EE388C-E3E2-4E14-BC74-6DC6CF2B6C88}"/>
              </a:ext>
            </a:extLst>
          </p:cNvPr>
          <p:cNvSpPr/>
          <p:nvPr userDrawn="1"/>
        </p:nvSpPr>
        <p:spPr>
          <a:xfrm>
            <a:off x="5336648" y="-6"/>
            <a:ext cx="6855352" cy="68580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grpSp>
        <p:nvGrpSpPr>
          <p:cNvPr id="13" name="Region Östergötland">
            <a:extLst>
              <a:ext uri="{FF2B5EF4-FFF2-40B4-BE49-F238E27FC236}">
                <a16:creationId xmlns:a16="http://schemas.microsoft.com/office/drawing/2014/main" id="{3219D742-6583-4454-AED2-9839E31145FA}"/>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98151F31-70F6-48C7-B886-736AB7A696A1}"/>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01C9C85B-F7EE-49C6-86A9-C618514D4BC0}"/>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6" name="Folktandvården" hidden="1">
            <a:extLst>
              <a:ext uri="{FF2B5EF4-FFF2-40B4-BE49-F238E27FC236}">
                <a16:creationId xmlns:a16="http://schemas.microsoft.com/office/drawing/2014/main" id="{746F078E-D579-46C7-A623-9E12CB9705B6}"/>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1A51712D-2CB1-4F81-AFD7-FD0CE13F0351}"/>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3FCB5D7-D416-4CB2-B4AE-9AD5297E943C}"/>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44F92256-C694-4995-8AAD-4CF4D57DFA66}"/>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33432477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vsnittsdelare">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297C9A02-F520-4F33-9513-C176F152181E}"/>
              </a:ext>
              <a:ext uri="{C183D7F6-B498-43B3-948B-1728B52AA6E4}">
                <adec:decorative xmlns:adec="http://schemas.microsoft.com/office/drawing/2017/decorative" xmlns="" val="1"/>
              </a:ext>
            </a:extLst>
          </p:cNvPr>
          <p:cNvSpPr/>
          <p:nvPr userDrawn="1"/>
        </p:nvSpPr>
        <p:spPr>
          <a:xfrm>
            <a:off x="180000" y="2564933"/>
            <a:ext cx="11832000" cy="34883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
        <p:nvSpPr>
          <p:cNvPr id="13" name="Frihandsfigur: Form 12">
            <a:extLst>
              <a:ext uri="{FF2B5EF4-FFF2-40B4-BE49-F238E27FC236}">
                <a16:creationId xmlns:a16="http://schemas.microsoft.com/office/drawing/2014/main" id="{9BBA449D-6D42-44A4-BE47-ADDD319FD561}"/>
              </a:ext>
              <a:ext uri="{C183D7F6-B498-43B3-948B-1728B52AA6E4}">
                <adec:decorative xmlns:adec="http://schemas.microsoft.com/office/drawing/2017/decorative" xmlns="" val="1"/>
              </a:ext>
            </a:extLst>
          </p:cNvPr>
          <p:cNvSpPr/>
          <p:nvPr userDrawn="1"/>
        </p:nvSpPr>
        <p:spPr>
          <a:xfrm>
            <a:off x="180000" y="2521975"/>
            <a:ext cx="8230669" cy="3488301"/>
          </a:xfrm>
          <a:custGeom>
            <a:avLst/>
            <a:gdLst>
              <a:gd name="connsiteX0" fmla="*/ 2054937 w 8230669"/>
              <a:gd name="connsiteY0" fmla="*/ 1585345 h 3488301"/>
              <a:gd name="connsiteX1" fmla="*/ 2701686 w 8230669"/>
              <a:gd name="connsiteY1" fmla="*/ 3464938 h 3488301"/>
              <a:gd name="connsiteX2" fmla="*/ 2709658 w 8230669"/>
              <a:gd name="connsiteY2" fmla="*/ 3488301 h 3488301"/>
              <a:gd name="connsiteX3" fmla="*/ 2347235 w 8230669"/>
              <a:gd name="connsiteY3" fmla="*/ 3488301 h 3488301"/>
              <a:gd name="connsiteX4" fmla="*/ 2336199 w 8230669"/>
              <a:gd name="connsiteY4" fmla="*/ 3455929 h 3488301"/>
              <a:gd name="connsiteX5" fmla="*/ 2058502 w 8230669"/>
              <a:gd name="connsiteY5" fmla="*/ 2644893 h 3488301"/>
              <a:gd name="connsiteX6" fmla="*/ 1916896 w 8230669"/>
              <a:gd name="connsiteY6" fmla="*/ 3057220 h 3488301"/>
              <a:gd name="connsiteX7" fmla="*/ 1769291 w 8230669"/>
              <a:gd name="connsiteY7" fmla="*/ 3488301 h 3488301"/>
              <a:gd name="connsiteX8" fmla="*/ 1404039 w 8230669"/>
              <a:gd name="connsiteY8" fmla="*/ 3488301 h 3488301"/>
              <a:gd name="connsiteX9" fmla="*/ 1411947 w 8230669"/>
              <a:gd name="connsiteY9" fmla="*/ 3465314 h 3488301"/>
              <a:gd name="connsiteX10" fmla="*/ 2054937 w 8230669"/>
              <a:gd name="connsiteY10" fmla="*/ 1585345 h 3488301"/>
              <a:gd name="connsiteX11" fmla="*/ 1465011 w 8230669"/>
              <a:gd name="connsiteY11" fmla="*/ 1238697 h 3488301"/>
              <a:gd name="connsiteX12" fmla="*/ 0 w 8230669"/>
              <a:gd name="connsiteY12" fmla="*/ 2903320 h 3488301"/>
              <a:gd name="connsiteX13" fmla="*/ 0 w 8230669"/>
              <a:gd name="connsiteY13" fmla="*/ 2380229 h 3488301"/>
              <a:gd name="connsiteX14" fmla="*/ 534676 w 8230669"/>
              <a:gd name="connsiteY14" fmla="*/ 1772481 h 3488301"/>
              <a:gd name="connsiteX15" fmla="*/ 0 w 8230669"/>
              <a:gd name="connsiteY15" fmla="*/ 1877634 h 3488301"/>
              <a:gd name="connsiteX16" fmla="*/ 0 w 8230669"/>
              <a:gd name="connsiteY16" fmla="*/ 1521183 h 3488301"/>
              <a:gd name="connsiteX17" fmla="*/ 7869235 w 8230669"/>
              <a:gd name="connsiteY17" fmla="*/ 0 h 3488301"/>
              <a:gd name="connsiteX18" fmla="*/ 8225605 w 8230669"/>
              <a:gd name="connsiteY18" fmla="*/ 0 h 3488301"/>
              <a:gd name="connsiteX19" fmla="*/ 8223514 w 8230669"/>
              <a:gd name="connsiteY19" fmla="*/ 34669 h 3488301"/>
              <a:gd name="connsiteX20" fmla="*/ 7547836 w 8230669"/>
              <a:gd name="connsiteY20" fmla="*/ 892049 h 3488301"/>
              <a:gd name="connsiteX21" fmla="*/ 8230440 w 8230669"/>
              <a:gd name="connsiteY21" fmla="*/ 1864267 h 3488301"/>
              <a:gd name="connsiteX22" fmla="*/ 7510410 w 8230669"/>
              <a:gd name="connsiteY22" fmla="*/ 2293789 h 3488301"/>
              <a:gd name="connsiteX23" fmla="*/ 7733852 w 8230669"/>
              <a:gd name="connsiteY23" fmla="*/ 3421263 h 3488301"/>
              <a:gd name="connsiteX24" fmla="*/ 7733443 w 8230669"/>
              <a:gd name="connsiteY24" fmla="*/ 3488301 h 3488301"/>
              <a:gd name="connsiteX25" fmla="*/ 7378213 w 8230669"/>
              <a:gd name="connsiteY25" fmla="*/ 3488301 h 3488301"/>
              <a:gd name="connsiteX26" fmla="*/ 7241634 w 8230669"/>
              <a:gd name="connsiteY26" fmla="*/ 3463295 h 3488301"/>
              <a:gd name="connsiteX27" fmla="*/ 5303090 w 8230669"/>
              <a:gd name="connsiteY27" fmla="*/ 2106654 h 3488301"/>
              <a:gd name="connsiteX28" fmla="*/ 3578762 w 8230669"/>
              <a:gd name="connsiteY28" fmla="*/ 1768026 h 3488301"/>
              <a:gd name="connsiteX29" fmla="*/ 4721185 w 8230669"/>
              <a:gd name="connsiteY29" fmla="*/ 3081546 h 3488301"/>
              <a:gd name="connsiteX30" fmla="*/ 5678135 w 8230669"/>
              <a:gd name="connsiteY30" fmla="*/ 3472276 h 3488301"/>
              <a:gd name="connsiteX31" fmla="*/ 5744923 w 8230669"/>
              <a:gd name="connsiteY31" fmla="*/ 3488301 h 3488301"/>
              <a:gd name="connsiteX32" fmla="*/ 4691437 w 8230669"/>
              <a:gd name="connsiteY32" fmla="*/ 3488301 h 3488301"/>
              <a:gd name="connsiteX33" fmla="*/ 4574414 w 8230669"/>
              <a:gd name="connsiteY33" fmla="*/ 3404218 h 3488301"/>
              <a:gd name="connsiteX34" fmla="*/ 4467214 w 8230669"/>
              <a:gd name="connsiteY34" fmla="*/ 3300762 h 3488301"/>
              <a:gd name="connsiteX35" fmla="*/ 2649318 w 8230669"/>
              <a:gd name="connsiteY35" fmla="*/ 1233351 h 3488301"/>
              <a:gd name="connsiteX36" fmla="*/ 5369925 w 8230669"/>
              <a:gd name="connsiteY36" fmla="*/ 1768026 h 3488301"/>
              <a:gd name="connsiteX37" fmla="*/ 6350164 w 8230669"/>
              <a:gd name="connsiteY37" fmla="*/ 2488946 h 3488301"/>
              <a:gd name="connsiteX38" fmla="*/ 7383870 w 8230669"/>
              <a:gd name="connsiteY38" fmla="*/ 3129666 h 3488301"/>
              <a:gd name="connsiteX39" fmla="*/ 6879493 w 8230669"/>
              <a:gd name="connsiteY39" fmla="*/ 1978331 h 3488301"/>
              <a:gd name="connsiteX40" fmla="*/ 7880228 w 8230669"/>
              <a:gd name="connsiteY40" fmla="*/ 1774264 h 3488301"/>
              <a:gd name="connsiteX41" fmla="*/ 6696811 w 8230669"/>
              <a:gd name="connsiteY41" fmla="*/ 892049 h 3488301"/>
              <a:gd name="connsiteX42" fmla="*/ 7880228 w 8230669"/>
              <a:gd name="connsiteY42" fmla="*/ 9834 h 3488301"/>
              <a:gd name="connsiteX43" fmla="*/ 3132451 w 8230669"/>
              <a:gd name="connsiteY43" fmla="*/ 0 h 3488301"/>
              <a:gd name="connsiteX44" fmla="*/ 3592147 w 8230669"/>
              <a:gd name="connsiteY44" fmla="*/ 0 h 3488301"/>
              <a:gd name="connsiteX45" fmla="*/ 3578762 w 8230669"/>
              <a:gd name="connsiteY45" fmla="*/ 15181 h 3488301"/>
              <a:gd name="connsiteX46" fmla="*/ 3657299 w 8230669"/>
              <a:gd name="connsiteY46" fmla="*/ 0 h 3488301"/>
              <a:gd name="connsiteX47" fmla="*/ 5415062 w 8230669"/>
              <a:gd name="connsiteY47" fmla="*/ 0 h 3488301"/>
              <a:gd name="connsiteX48" fmla="*/ 5370816 w 8230669"/>
              <a:gd name="connsiteY48" fmla="*/ 12508 h 3488301"/>
              <a:gd name="connsiteX49" fmla="*/ 2650209 w 8230669"/>
              <a:gd name="connsiteY49" fmla="*/ 547183 h 3488301"/>
              <a:gd name="connsiteX50" fmla="*/ 3098007 w 8230669"/>
              <a:gd name="connsiteY50" fmla="*/ 39111 h 3488301"/>
              <a:gd name="connsiteX51" fmla="*/ 1987677 w 8230669"/>
              <a:gd name="connsiteY51" fmla="*/ 0 h 3488301"/>
              <a:gd name="connsiteX52" fmla="*/ 2125999 w 8230669"/>
              <a:gd name="connsiteY52" fmla="*/ 0 h 3488301"/>
              <a:gd name="connsiteX53" fmla="*/ 2105383 w 8230669"/>
              <a:gd name="connsiteY53" fmla="*/ 59974 h 3488301"/>
              <a:gd name="connsiteX54" fmla="*/ 2056719 w 8230669"/>
              <a:gd name="connsiteY54" fmla="*/ 201426 h 3488301"/>
              <a:gd name="connsiteX55" fmla="*/ 0 w 8230669"/>
              <a:gd name="connsiteY55" fmla="*/ 0 h 3488301"/>
              <a:gd name="connsiteX56" fmla="*/ 456828 w 8230669"/>
              <a:gd name="connsiteY56" fmla="*/ 0 h 3488301"/>
              <a:gd name="connsiteX57" fmla="*/ 534676 w 8230669"/>
              <a:gd name="connsiteY57" fmla="*/ 15181 h 3488301"/>
              <a:gd name="connsiteX58" fmla="*/ 521359 w 8230669"/>
              <a:gd name="connsiteY58" fmla="*/ 0 h 3488301"/>
              <a:gd name="connsiteX59" fmla="*/ 982995 w 8230669"/>
              <a:gd name="connsiteY59" fmla="*/ 0 h 3488301"/>
              <a:gd name="connsiteX60" fmla="*/ 1041012 w 8230669"/>
              <a:gd name="connsiteY60" fmla="*/ 65884 h 3488301"/>
              <a:gd name="connsiteX61" fmla="*/ 1465011 w 8230669"/>
              <a:gd name="connsiteY61" fmla="*/ 547183 h 3488301"/>
              <a:gd name="connsiteX62" fmla="*/ 0 w 8230669"/>
              <a:gd name="connsiteY62" fmla="*/ 262022 h 348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230669" h="3488301">
                <a:moveTo>
                  <a:pt x="2054937" y="1585345"/>
                </a:moveTo>
                <a:cubicBezTo>
                  <a:pt x="2077661" y="1646833"/>
                  <a:pt x="2421691" y="2645172"/>
                  <a:pt x="2701686" y="3464938"/>
                </a:cubicBezTo>
                <a:lnTo>
                  <a:pt x="2709658" y="3488301"/>
                </a:lnTo>
                <a:lnTo>
                  <a:pt x="2347235" y="3488301"/>
                </a:lnTo>
                <a:lnTo>
                  <a:pt x="2336199" y="3455929"/>
                </a:lnTo>
                <a:cubicBezTo>
                  <a:pt x="2234053" y="3156622"/>
                  <a:pt x="2132910" y="2861437"/>
                  <a:pt x="2058502" y="2644893"/>
                </a:cubicBezTo>
                <a:cubicBezTo>
                  <a:pt x="2014168" y="2773884"/>
                  <a:pt x="1966214" y="2913456"/>
                  <a:pt x="1916896" y="3057220"/>
                </a:cubicBezTo>
                <a:lnTo>
                  <a:pt x="1769291" y="3488301"/>
                </a:lnTo>
                <a:lnTo>
                  <a:pt x="1404039" y="3488301"/>
                </a:lnTo>
                <a:lnTo>
                  <a:pt x="1411947" y="3465314"/>
                </a:lnTo>
                <a:cubicBezTo>
                  <a:pt x="1693696" y="2645673"/>
                  <a:pt x="2034218" y="1646833"/>
                  <a:pt x="2054937" y="1585345"/>
                </a:cubicBezTo>
                <a:close/>
                <a:moveTo>
                  <a:pt x="1465011" y="1238697"/>
                </a:moveTo>
                <a:cubicBezTo>
                  <a:pt x="1418672" y="1291273"/>
                  <a:pt x="591708" y="2229629"/>
                  <a:pt x="0" y="2903320"/>
                </a:cubicBezTo>
                <a:lnTo>
                  <a:pt x="0" y="2380229"/>
                </a:lnTo>
                <a:lnTo>
                  <a:pt x="534676" y="1772481"/>
                </a:lnTo>
                <a:lnTo>
                  <a:pt x="0" y="1877634"/>
                </a:lnTo>
                <a:lnTo>
                  <a:pt x="0" y="1521183"/>
                </a:lnTo>
                <a:close/>
                <a:moveTo>
                  <a:pt x="7869235" y="0"/>
                </a:moveTo>
                <a:lnTo>
                  <a:pt x="8225605" y="0"/>
                </a:lnTo>
                <a:lnTo>
                  <a:pt x="8223514" y="34669"/>
                </a:lnTo>
                <a:cubicBezTo>
                  <a:pt x="8183809" y="308807"/>
                  <a:pt x="7976691" y="622261"/>
                  <a:pt x="7547836" y="892049"/>
                </a:cubicBezTo>
                <a:cubicBezTo>
                  <a:pt x="8037066" y="1200379"/>
                  <a:pt x="8238460" y="1565741"/>
                  <a:pt x="8230440" y="1864267"/>
                </a:cubicBezTo>
                <a:cubicBezTo>
                  <a:pt x="8103009" y="2139626"/>
                  <a:pt x="7772400" y="2254581"/>
                  <a:pt x="7510410" y="2293789"/>
                </a:cubicBezTo>
                <a:cubicBezTo>
                  <a:pt x="7766943" y="2896525"/>
                  <a:pt x="7740334" y="3167678"/>
                  <a:pt x="7733852" y="3421263"/>
                </a:cubicBezTo>
                <a:lnTo>
                  <a:pt x="7733443" y="3488301"/>
                </a:lnTo>
                <a:lnTo>
                  <a:pt x="7378213" y="3488301"/>
                </a:lnTo>
                <a:lnTo>
                  <a:pt x="7241634" y="3463295"/>
                </a:lnTo>
                <a:cubicBezTo>
                  <a:pt x="6240332" y="3229180"/>
                  <a:pt x="6175614" y="2484046"/>
                  <a:pt x="5303090" y="2106654"/>
                </a:cubicBezTo>
                <a:cubicBezTo>
                  <a:pt x="4826338" y="2010411"/>
                  <a:pt x="4035909" y="1857138"/>
                  <a:pt x="3578762" y="1768026"/>
                </a:cubicBezTo>
                <a:cubicBezTo>
                  <a:pt x="3882636" y="2112891"/>
                  <a:pt x="4405727" y="2708163"/>
                  <a:pt x="4721185" y="3081546"/>
                </a:cubicBezTo>
                <a:cubicBezTo>
                  <a:pt x="5058700" y="3325825"/>
                  <a:pt x="5373407" y="3403061"/>
                  <a:pt x="5678135" y="3472276"/>
                </a:cubicBezTo>
                <a:lnTo>
                  <a:pt x="5744923" y="3488301"/>
                </a:lnTo>
                <a:lnTo>
                  <a:pt x="4691437" y="3488301"/>
                </a:lnTo>
                <a:lnTo>
                  <a:pt x="4574414" y="3404218"/>
                </a:lnTo>
                <a:cubicBezTo>
                  <a:pt x="4536472" y="3372762"/>
                  <a:pt x="4500632" y="3338412"/>
                  <a:pt x="4467214" y="3300762"/>
                </a:cubicBezTo>
                <a:cubicBezTo>
                  <a:pt x="3936103" y="2692124"/>
                  <a:pt x="2706350" y="1297511"/>
                  <a:pt x="2649318" y="1233351"/>
                </a:cubicBezTo>
                <a:cubicBezTo>
                  <a:pt x="2735758" y="1253846"/>
                  <a:pt x="4577715" y="1610296"/>
                  <a:pt x="5369925" y="1768026"/>
                </a:cubicBezTo>
                <a:cubicBezTo>
                  <a:pt x="5770932" y="1848227"/>
                  <a:pt x="6065003" y="2174379"/>
                  <a:pt x="6350164" y="2488946"/>
                </a:cubicBezTo>
                <a:cubicBezTo>
                  <a:pt x="6610215" y="2815695"/>
                  <a:pt x="6975543" y="3042136"/>
                  <a:pt x="7383870" y="3129666"/>
                </a:cubicBezTo>
                <a:cubicBezTo>
                  <a:pt x="7389216" y="2828465"/>
                  <a:pt x="7155742" y="2269729"/>
                  <a:pt x="6879493" y="1978331"/>
                </a:cubicBezTo>
                <a:cubicBezTo>
                  <a:pt x="7177128" y="1988134"/>
                  <a:pt x="7741212" y="1963182"/>
                  <a:pt x="7880228" y="1774264"/>
                </a:cubicBezTo>
                <a:cubicBezTo>
                  <a:pt x="7868643" y="1460587"/>
                  <a:pt x="7184258" y="1028391"/>
                  <a:pt x="6696811" y="892049"/>
                </a:cubicBezTo>
                <a:cubicBezTo>
                  <a:pt x="7184258" y="754815"/>
                  <a:pt x="7867752" y="324402"/>
                  <a:pt x="7880228" y="9834"/>
                </a:cubicBezTo>
                <a:close/>
                <a:moveTo>
                  <a:pt x="3132451" y="0"/>
                </a:moveTo>
                <a:lnTo>
                  <a:pt x="3592147" y="0"/>
                </a:lnTo>
                <a:lnTo>
                  <a:pt x="3578762" y="15181"/>
                </a:lnTo>
                <a:lnTo>
                  <a:pt x="3657299" y="0"/>
                </a:lnTo>
                <a:lnTo>
                  <a:pt x="5415062" y="0"/>
                </a:lnTo>
                <a:lnTo>
                  <a:pt x="5370816" y="12508"/>
                </a:lnTo>
                <a:cubicBezTo>
                  <a:pt x="4578605" y="173801"/>
                  <a:pt x="2739321" y="530251"/>
                  <a:pt x="2650209" y="547183"/>
                </a:cubicBezTo>
                <a:cubicBezTo>
                  <a:pt x="2671262" y="523401"/>
                  <a:pt x="2851795" y="318648"/>
                  <a:pt x="3098007" y="39111"/>
                </a:cubicBezTo>
                <a:close/>
                <a:moveTo>
                  <a:pt x="1987677" y="0"/>
                </a:moveTo>
                <a:lnTo>
                  <a:pt x="2125999" y="0"/>
                </a:lnTo>
                <a:lnTo>
                  <a:pt x="2105383" y="59974"/>
                </a:lnTo>
                <a:cubicBezTo>
                  <a:pt x="2078217" y="138991"/>
                  <a:pt x="2060952" y="189173"/>
                  <a:pt x="2056719" y="201426"/>
                </a:cubicBezTo>
                <a:close/>
                <a:moveTo>
                  <a:pt x="0" y="0"/>
                </a:moveTo>
                <a:lnTo>
                  <a:pt x="456828" y="0"/>
                </a:lnTo>
                <a:lnTo>
                  <a:pt x="534676" y="15181"/>
                </a:lnTo>
                <a:lnTo>
                  <a:pt x="521359" y="0"/>
                </a:lnTo>
                <a:lnTo>
                  <a:pt x="982995" y="0"/>
                </a:lnTo>
                <a:lnTo>
                  <a:pt x="1041012" y="65884"/>
                </a:lnTo>
                <a:cubicBezTo>
                  <a:pt x="1275048" y="331635"/>
                  <a:pt x="1444738" y="524181"/>
                  <a:pt x="1465011" y="547183"/>
                </a:cubicBezTo>
                <a:lnTo>
                  <a:pt x="0" y="262022"/>
                </a:lnTo>
                <a:close/>
              </a:path>
            </a:pathLst>
          </a:custGeom>
          <a:solidFill>
            <a:srgbClr val="FFFFFF">
              <a:alpha val="6000"/>
            </a:srgbClr>
          </a:solidFill>
          <a:ln w="69470"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352265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vsnittsdelare med bild">
    <p:bg>
      <p:bgPr>
        <a:solidFill>
          <a:schemeClr val="bg1"/>
        </a:solidFill>
        <a:effectLst/>
      </p:bgPr>
    </p:bg>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180000" y="2564933"/>
            <a:ext cx="11833200" cy="3488301"/>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Tree>
    <p:extLst>
      <p:ext uri="{BB962C8B-B14F-4D97-AF65-F5344CB8AC3E}">
        <p14:creationId xmlns:p14="http://schemas.microsoft.com/office/powerpoint/2010/main" val="10299894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7E7E34-D963-409A-B37E-74A781406387}"/>
              </a:ext>
            </a:extLst>
          </p:cNvPr>
          <p:cNvSpPr>
            <a:spLocks noGrp="1"/>
          </p:cNvSpPr>
          <p:nvPr>
            <p:ph type="title"/>
          </p:nvPr>
        </p:nvSpPr>
        <p:spPr>
          <a:xfrm>
            <a:off x="539999" y="368300"/>
            <a:ext cx="9923999" cy="949877"/>
          </a:xfrm>
        </p:spPr>
        <p:txBody>
          <a:bodyPr/>
          <a:lstStyle/>
          <a:p>
            <a:r>
              <a:rPr lang="sv-SE" dirty="0"/>
              <a:t>Klicka här för att ändra mall för rubrikformat</a:t>
            </a:r>
          </a:p>
        </p:txBody>
      </p:sp>
      <p:sp>
        <p:nvSpPr>
          <p:cNvPr id="5" name="Platshållare för bildnummer 4">
            <a:extLst>
              <a:ext uri="{FF2B5EF4-FFF2-40B4-BE49-F238E27FC236}">
                <a16:creationId xmlns:a16="http://schemas.microsoft.com/office/drawing/2014/main" id="{11746945-EC0D-4274-B554-168CE39A566D}"/>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40437610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68120F1-E095-4F41-A281-F6F2F4715BE4}"/>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2253316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09601" y="2410539"/>
            <a:ext cx="10699799" cy="3600000"/>
          </a:xfrm>
          <a:prstGeom prst="rect">
            <a:avLst/>
          </a:prstGeom>
        </p:spPr>
        <p:txBody>
          <a:bodyPr>
            <a:normAutofit/>
          </a:bodyPr>
          <a:lstStyle>
            <a:lvl1pPr marL="442913" indent="-352425">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rubrik 1"/>
          <p:cNvSpPr>
            <a:spLocks noGrp="1"/>
          </p:cNvSpPr>
          <p:nvPr>
            <p:ph type="title" hasCustomPrompt="1"/>
          </p:nvPr>
        </p:nvSpPr>
        <p:spPr>
          <a:xfrm>
            <a:off x="1843839" y="524416"/>
            <a:ext cx="946556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5" name="Platshållare för sidfot 4"/>
          <p:cNvSpPr>
            <a:spLocks noGrp="1"/>
          </p:cNvSpPr>
          <p:nvPr>
            <p:ph type="ftr" sz="quarter" idx="11"/>
          </p:nvPr>
        </p:nvSpPr>
        <p:spPr>
          <a:xfrm>
            <a:off x="3848788" y="6295965"/>
            <a:ext cx="7460611"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11" name="Platshållare för bildnummer 5"/>
          <p:cNvSpPr>
            <a:spLocks noGrp="1"/>
          </p:cNvSpPr>
          <p:nvPr>
            <p:ph type="sldNum" sz="quarter" idx="4"/>
          </p:nvPr>
        </p:nvSpPr>
        <p:spPr>
          <a:xfrm>
            <a:off x="205477" y="6301380"/>
            <a:ext cx="666983"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13714182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5_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09601" y="2410539"/>
            <a:ext cx="10699799" cy="3600000"/>
          </a:xfrm>
          <a:prstGeom prst="rect">
            <a:avLst/>
          </a:prstGeom>
        </p:spPr>
        <p:txBody>
          <a:bodyPr>
            <a:normAutofit/>
          </a:bodyPr>
          <a:lstStyle>
            <a:lvl1pPr marL="442913" indent="-352425">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rubrik 1"/>
          <p:cNvSpPr>
            <a:spLocks noGrp="1"/>
          </p:cNvSpPr>
          <p:nvPr>
            <p:ph type="title" hasCustomPrompt="1"/>
          </p:nvPr>
        </p:nvSpPr>
        <p:spPr>
          <a:xfrm>
            <a:off x="1843839" y="524416"/>
            <a:ext cx="946556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5" name="Platshållare för sidfot 4"/>
          <p:cNvSpPr>
            <a:spLocks noGrp="1"/>
          </p:cNvSpPr>
          <p:nvPr>
            <p:ph type="ftr" sz="quarter" idx="11"/>
          </p:nvPr>
        </p:nvSpPr>
        <p:spPr>
          <a:xfrm>
            <a:off x="3848788" y="6295965"/>
            <a:ext cx="7460611"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11" name="Platshållare för bildnummer 5"/>
          <p:cNvSpPr>
            <a:spLocks noGrp="1"/>
          </p:cNvSpPr>
          <p:nvPr>
            <p:ph type="sldNum" sz="quarter" idx="4"/>
          </p:nvPr>
        </p:nvSpPr>
        <p:spPr>
          <a:xfrm>
            <a:off x="205477" y="6301380"/>
            <a:ext cx="666983"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1998900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24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5" name="Platshållare för innehåll 4">
            <a:extLst>
              <a:ext uri="{FF2B5EF4-FFF2-40B4-BE49-F238E27FC236}">
                <a16:creationId xmlns:a16="http://schemas.microsoft.com/office/drawing/2014/main" id="{B15977CA-24A3-46EE-8707-F28C7E188338}"/>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154565849"/>
      </p:ext>
    </p:extLst>
  </p:cSld>
  <p:clrMapOvr>
    <a:masterClrMapping/>
  </p:clrMapOvr>
  <p:hf hdr="0" ftr="0" dt="0"/>
  <p:extLst>
    <p:ext uri="{DCECCB84-F9BA-43D5-87BE-67443E8EF086}">
      <p15:sldGuideLst xmlns:p15="http://schemas.microsoft.com/office/powerpoint/2012/main">
        <p15:guide id="1" pos="6601" userDrawn="1">
          <p15:clr>
            <a:srgbClr val="FBAE40"/>
          </p15:clr>
        </p15:guide>
        <p15:guide id="2" orient="horz" pos="113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6_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r>
              <a:rPr lang="sv-SE"/>
              <a:t>Dagens tema, 2015-01-01, Förnamn Efternamn</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936935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cSld name="1_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FB446E-185F-FE73-65CA-5321BDD6C6D3}"/>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8E2935E1-2493-56A8-E240-2B938414AA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B210D6E-D0CD-29AC-BCAA-637C85136F0B}"/>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73BB8D82-4F49-7EF3-163D-83F7474DC4E6}"/>
              </a:ext>
            </a:extLst>
          </p:cNvPr>
          <p:cNvSpPr>
            <a:spLocks noGrp="1"/>
          </p:cNvSpPr>
          <p:nvPr>
            <p:ph type="ftr" sz="quarter" idx="11"/>
          </p:nvPr>
        </p:nvSpPr>
        <p:spPr/>
        <p:txBody>
          <a:bodyPr/>
          <a:lstStyle/>
          <a:p>
            <a:r>
              <a:rPr lang="sv-SE"/>
              <a:t>Dagens tema, 2015-01-01, Förnamn Efternamn</a:t>
            </a:r>
          </a:p>
        </p:txBody>
      </p:sp>
      <p:sp>
        <p:nvSpPr>
          <p:cNvPr id="6" name="Platshållare för bildnummer 5">
            <a:extLst>
              <a:ext uri="{FF2B5EF4-FFF2-40B4-BE49-F238E27FC236}">
                <a16:creationId xmlns:a16="http://schemas.microsoft.com/office/drawing/2014/main" id="{40E1783C-6B43-2A9B-5035-4FA845A778CB}"/>
              </a:ext>
            </a:extLst>
          </p:cNvPr>
          <p:cNvSpPr>
            <a:spLocks noGrp="1"/>
          </p:cNvSpPr>
          <p:nvPr>
            <p:ph type="sldNum" sz="quarter" idx="12"/>
          </p:nvPr>
        </p:nvSpPr>
        <p:spPr/>
        <p:txBody>
          <a:bodyPr/>
          <a:lstStyle/>
          <a:p>
            <a:fld id="{353EA726-0F43-4B1A-A4C6-03CF402EE073}" type="slidenum">
              <a:rPr lang="sv-SE" smtClean="0"/>
              <a:t>‹#›</a:t>
            </a:fld>
            <a:endParaRPr lang="sv-SE"/>
          </a:p>
        </p:txBody>
      </p:sp>
    </p:spTree>
    <p:extLst>
      <p:ext uri="{BB962C8B-B14F-4D97-AF65-F5344CB8AC3E}">
        <p14:creationId xmlns:p14="http://schemas.microsoft.com/office/powerpoint/2010/main" val="15189588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9E2CEA39-947F-4ED3-A374-53E6B6A37EE9}" type="datetimeFigureOut">
              <a:rPr lang="sv-SE" smtClean="0"/>
              <a:t>2023-12-08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32614442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9E2CEA39-947F-4ED3-A374-53E6B6A37EE9}" type="datetimeFigureOut">
              <a:rPr lang="sv-SE" smtClean="0"/>
              <a:t>2023-12-08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28484162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fld id="{9E2CEA39-947F-4ED3-A374-53E6B6A37EE9}" type="datetimeFigureOut">
              <a:rPr lang="sv-SE" smtClean="0"/>
              <a:t>2023-12-08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4557578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9E2CEA39-947F-4ED3-A374-53E6B6A37EE9}" type="datetimeFigureOut">
              <a:rPr lang="sv-SE" smtClean="0"/>
              <a:t>2023-12-08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36671010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9E2CEA39-947F-4ED3-A374-53E6B6A37EE9}" type="datetimeFigureOut">
              <a:rPr lang="sv-SE" smtClean="0"/>
              <a:t>2023-12-08</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21719200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9E2CEA39-947F-4ED3-A374-53E6B6A37EE9}" type="datetimeFigureOut">
              <a:rPr lang="sv-SE" smtClean="0"/>
              <a:t>2023-12-08</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150935396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9E2CEA39-947F-4ED3-A374-53E6B6A37EE9}" type="datetimeFigureOut">
              <a:rPr lang="sv-SE" smtClean="0"/>
              <a:t>2023-12-08</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374781505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9E2CEA39-947F-4ED3-A374-53E6B6A37EE9}" type="datetimeFigureOut">
              <a:rPr lang="sv-SE" smtClean="0"/>
              <a:t>2023-12-08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517559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innehåll på bakg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175A820-5952-4495-B707-4DD695C799DD}"/>
              </a:ext>
              <a:ext uri="{C183D7F6-B498-43B3-948B-1728B52AA6E4}">
                <adec:decorative xmlns:adec="http://schemas.microsoft.com/office/drawing/2017/decorative" xmlns="" val="1"/>
              </a:ext>
            </a:extLst>
          </p:cNvPr>
          <p:cNvSpPr/>
          <p:nvPr userDrawn="1"/>
        </p:nvSpPr>
        <p:spPr>
          <a:xfrm>
            <a:off x="0" y="1625599"/>
            <a:ext cx="12192000" cy="4425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30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8" name="Platshållare för innehåll 4">
            <a:extLst>
              <a:ext uri="{FF2B5EF4-FFF2-40B4-BE49-F238E27FC236}">
                <a16:creationId xmlns:a16="http://schemas.microsoft.com/office/drawing/2014/main" id="{96CE93CC-1359-4CCF-A9A7-0D4D54F8EA56}"/>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731196498"/>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9E2CEA39-947F-4ED3-A374-53E6B6A37EE9}" type="datetimeFigureOut">
              <a:rPr lang="sv-SE" smtClean="0"/>
              <a:t>2023-12-08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283436025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9E2CEA39-947F-4ED3-A374-53E6B6A37EE9}" type="datetimeFigureOut">
              <a:rPr lang="sv-SE" smtClean="0"/>
              <a:t>2023-12-08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24504782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9E2CEA39-947F-4ED3-A374-53E6B6A37EE9}" type="datetimeFigureOut">
              <a:rPr lang="sv-SE" smtClean="0"/>
              <a:t>2023-12-08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6061828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09601" y="2410539"/>
            <a:ext cx="10699799" cy="3600000"/>
          </a:xfrm>
          <a:prstGeom prst="rect">
            <a:avLst/>
          </a:prstGeom>
        </p:spPr>
        <p:txBody>
          <a:bodyPr>
            <a:normAutofit/>
          </a:bodyPr>
          <a:lstStyle>
            <a:lvl1pPr marL="442913" indent="-352425">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rubrik 1"/>
          <p:cNvSpPr>
            <a:spLocks noGrp="1"/>
          </p:cNvSpPr>
          <p:nvPr>
            <p:ph type="title" hasCustomPrompt="1"/>
          </p:nvPr>
        </p:nvSpPr>
        <p:spPr>
          <a:xfrm>
            <a:off x="1843839" y="524416"/>
            <a:ext cx="946556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5" name="Platshållare för sidfot 4"/>
          <p:cNvSpPr>
            <a:spLocks noGrp="1"/>
          </p:cNvSpPr>
          <p:nvPr>
            <p:ph type="ftr" sz="quarter" idx="11"/>
          </p:nvPr>
        </p:nvSpPr>
        <p:spPr>
          <a:xfrm>
            <a:off x="3848788" y="6295965"/>
            <a:ext cx="7460611"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11" name="Platshållare för bildnummer 5"/>
          <p:cNvSpPr>
            <a:spLocks noGrp="1"/>
          </p:cNvSpPr>
          <p:nvPr>
            <p:ph type="sldNum" sz="quarter" idx="4"/>
          </p:nvPr>
        </p:nvSpPr>
        <p:spPr>
          <a:xfrm>
            <a:off x="205477" y="6301380"/>
            <a:ext cx="666983"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1357916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Bildsida med text">
    <p:spTree>
      <p:nvGrpSpPr>
        <p:cNvPr id="1" name=""/>
        <p:cNvGrpSpPr/>
        <p:nvPr/>
      </p:nvGrpSpPr>
      <p:grpSpPr>
        <a:xfrm>
          <a:off x="0" y="0"/>
          <a:ext cx="0" cy="0"/>
          <a:chOff x="0" y="0"/>
          <a:chExt cx="0" cy="0"/>
        </a:xfrm>
      </p:grpSpPr>
      <p:sp>
        <p:nvSpPr>
          <p:cNvPr id="14" name="Platshållare för bild 9" title="Bild"/>
          <p:cNvSpPr>
            <a:spLocks noGrp="1"/>
          </p:cNvSpPr>
          <p:nvPr>
            <p:ph type="pic" sz="quarter" idx="17" hasCustomPrompt="1"/>
          </p:nvPr>
        </p:nvSpPr>
        <p:spPr>
          <a:xfrm>
            <a:off x="721786" y="1750485"/>
            <a:ext cx="7052732" cy="3340100"/>
          </a:xfrm>
          <a:prstGeom prst="rect">
            <a:avLst/>
          </a:prstGeom>
          <a:ln>
            <a:noFill/>
          </a:ln>
        </p:spPr>
        <p:txBody>
          <a:bodyPr>
            <a:noAutofit/>
          </a:bodyPr>
          <a:lstStyle>
            <a:lvl1pPr>
              <a:defRPr sz="1200">
                <a:ln>
                  <a:noFill/>
                </a:ln>
                <a:noFill/>
              </a:defRPr>
            </a:lvl1pPr>
          </a:lstStyle>
          <a:p>
            <a:r>
              <a:rPr lang="sv-SE" dirty="0"/>
              <a:t>Mönster</a:t>
            </a:r>
          </a:p>
          <a:p>
            <a:endParaRPr lang="sv-SE" dirty="0"/>
          </a:p>
        </p:txBody>
      </p:sp>
      <p:sp>
        <p:nvSpPr>
          <p:cNvPr id="9" name="Platshållare för text 3" title="Underrubrik"/>
          <p:cNvSpPr>
            <a:spLocks noGrp="1"/>
          </p:cNvSpPr>
          <p:nvPr>
            <p:ph type="body" sz="half" idx="2"/>
          </p:nvPr>
        </p:nvSpPr>
        <p:spPr>
          <a:xfrm>
            <a:off x="721787" y="1176603"/>
            <a:ext cx="10750547" cy="372799"/>
          </a:xfrm>
          <a:prstGeom prst="rect">
            <a:avLst/>
          </a:prstGeom>
        </p:spPr>
        <p:txBody>
          <a:bodyPr lIns="0" tIns="0" rIns="0" bIns="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5" name="Rubrik 10"/>
          <p:cNvSpPr>
            <a:spLocks noGrp="1"/>
          </p:cNvSpPr>
          <p:nvPr>
            <p:ph type="title"/>
          </p:nvPr>
        </p:nvSpPr>
        <p:spPr>
          <a:xfrm>
            <a:off x="721787" y="582419"/>
            <a:ext cx="10750548" cy="542621"/>
          </a:xfrm>
          <a:prstGeom prst="rect">
            <a:avLst/>
          </a:prstGeom>
        </p:spPr>
        <p:txBody>
          <a:bodyPr lIns="0" tIns="0" rIns="0" bIns="0"/>
          <a:lstStyle>
            <a:lvl1pPr>
              <a:defRPr sz="2800"/>
            </a:lvl1pPr>
          </a:lstStyle>
          <a:p>
            <a:r>
              <a:rPr lang="sv-SE"/>
              <a:t>Klicka här för att ändra mall för rubrikformat</a:t>
            </a:r>
            <a:endParaRPr lang="sv-SE" dirty="0"/>
          </a:p>
        </p:txBody>
      </p:sp>
      <p:sp>
        <p:nvSpPr>
          <p:cNvPr id="17" name="Platshållare för text 2"/>
          <p:cNvSpPr>
            <a:spLocks noGrp="1"/>
          </p:cNvSpPr>
          <p:nvPr>
            <p:ph type="body" sz="quarter" idx="20"/>
          </p:nvPr>
        </p:nvSpPr>
        <p:spPr>
          <a:xfrm>
            <a:off x="8115299" y="1750485"/>
            <a:ext cx="3357035" cy="3340100"/>
          </a:xfrm>
          <a:prstGeom prst="rect">
            <a:avLst/>
          </a:prstGeom>
        </p:spPr>
        <p:txBody>
          <a:bodyPr vert="horz" lIns="0" tIns="0" rIns="0" bIns="0"/>
          <a:lstStyle>
            <a:lvl1pPr>
              <a:defRPr sz="1400">
                <a:latin typeface="Georgia"/>
                <a:cs typeface="Georgia"/>
              </a:defRPr>
            </a:lvl1pPr>
          </a:lstStyle>
          <a:p>
            <a:pPr lvl="0"/>
            <a:r>
              <a:rPr lang="sv-SE"/>
              <a:t>Klicka här för att ändra format på bakgrundstexten</a:t>
            </a:r>
          </a:p>
        </p:txBody>
      </p:sp>
    </p:spTree>
    <p:extLst>
      <p:ext uri="{BB962C8B-B14F-4D97-AF65-F5344CB8AC3E}">
        <p14:creationId xmlns:p14="http://schemas.microsoft.com/office/powerpoint/2010/main" val="1184028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Innehåll, två del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600" y="368300"/>
            <a:ext cx="111120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7000" y="1805599"/>
            <a:ext cx="5151592"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3772566593"/>
      </p:ext>
    </p:extLst>
  </p:cSld>
  <p:clrMapOvr>
    <a:masterClrMapping/>
  </p:clrMapOvr>
  <p:hf hdr="0" ftr="0" dt="0"/>
  <p:extLst>
    <p:ext uri="{DCECCB84-F9BA-43D5-87BE-67443E8EF086}">
      <p15:sldGuideLst xmlns:p15="http://schemas.microsoft.com/office/powerpoint/2012/main">
        <p15:guide id="1" pos="734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två dela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999"/>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xmlns="" val="1"/>
              </a:ext>
            </a:extLst>
          </p:cNvPr>
          <p:cNvSpPr/>
          <p:nvPr userDrawn="1"/>
        </p:nvSpPr>
        <p:spPr>
          <a:xfrm>
            <a:off x="6141000" y="179999"/>
            <a:ext cx="5871000"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5151600"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21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22" name="Platshållare för text 21">
            <a:extLst>
              <a:ext uri="{FF2B5EF4-FFF2-40B4-BE49-F238E27FC236}">
                <a16:creationId xmlns:a16="http://schemas.microsoft.com/office/drawing/2014/main" id="{7AF83559-D40C-4749-82F6-0DB5F9D8B7E4}"/>
              </a:ext>
            </a:extLst>
          </p:cNvPr>
          <p:cNvSpPr>
            <a:spLocks noGrp="1"/>
          </p:cNvSpPr>
          <p:nvPr>
            <p:ph type="body" sz="quarter" idx="13"/>
          </p:nvPr>
        </p:nvSpPr>
        <p:spPr>
          <a:xfrm>
            <a:off x="6501000" y="368300"/>
            <a:ext cx="5151600" cy="949325"/>
          </a:xfrm>
        </p:spPr>
        <p:txBody>
          <a:bodyPr anchor="b" anchorCtr="0"/>
          <a:lstStyle>
            <a:lvl1pPr marL="0" indent="0" algn="l" defTabSz="914400" rtl="0" eaLnBrk="1" latinLnBrk="0" hangingPunct="1">
              <a:lnSpc>
                <a:spcPct val="90000"/>
              </a:lnSpc>
              <a:spcBef>
                <a:spcPct val="0"/>
              </a:spcBef>
              <a:buNone/>
              <a:defRPr lang="sv-SE" sz="2800" b="1" kern="1200" dirty="0">
                <a:solidFill>
                  <a:schemeClr val="tx1"/>
                </a:solidFill>
                <a:latin typeface="+mn-lt"/>
                <a:ea typeface="+mj-ea"/>
                <a:cs typeface="+mj-cs"/>
              </a:defRPr>
            </a:lvl1pPr>
            <a:lvl2pPr>
              <a:defRPr sz="2800" b="1"/>
            </a:lvl2pPr>
            <a:lvl3pPr>
              <a:defRPr sz="2800" b="1"/>
            </a:lvl3pPr>
            <a:lvl4pPr>
              <a:defRPr sz="2800" b="1"/>
            </a:lvl4pPr>
            <a:lvl5pPr>
              <a:defRPr sz="2800" b="1"/>
            </a:lvl5pPr>
          </a:lstStyle>
          <a:p>
            <a:pPr lvl="0"/>
            <a:r>
              <a:rPr lang="sv-SE" dirty="0"/>
              <a:t>Klicka här för att ändra format på bakgrundstexten</a:t>
            </a:r>
          </a:p>
        </p:txBody>
      </p:sp>
    </p:spTree>
    <p:extLst>
      <p:ext uri="{BB962C8B-B14F-4D97-AF65-F5344CB8AC3E}">
        <p14:creationId xmlns:p14="http://schemas.microsoft.com/office/powerpoint/2010/main" val="149912452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bilder höge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999"/>
            <a:ext cx="7023714"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6298422"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6298422"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6" name="Platshållare för bild 5">
            <a:extLst>
              <a:ext uri="{FF2B5EF4-FFF2-40B4-BE49-F238E27FC236}">
                <a16:creationId xmlns:a16="http://schemas.microsoft.com/office/drawing/2014/main" id="{4C6E1B76-2B7B-4533-BF68-0C133455A61D}"/>
              </a:ext>
            </a:extLst>
          </p:cNvPr>
          <p:cNvSpPr>
            <a:spLocks noGrp="1"/>
          </p:cNvSpPr>
          <p:nvPr>
            <p:ph type="pic" sz="quarter" idx="13" hasCustomPrompt="1"/>
          </p:nvPr>
        </p:nvSpPr>
        <p:spPr>
          <a:xfrm>
            <a:off x="7299006" y="180001"/>
            <a:ext cx="4711032" cy="2890638"/>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27" name="Platshållare för bild 5">
            <a:extLst>
              <a:ext uri="{FF2B5EF4-FFF2-40B4-BE49-F238E27FC236}">
                <a16:creationId xmlns:a16="http://schemas.microsoft.com/office/drawing/2014/main" id="{4BA08390-5407-41BB-A6E1-93228F694523}"/>
              </a:ext>
            </a:extLst>
          </p:cNvPr>
          <p:cNvSpPr>
            <a:spLocks noGrp="1"/>
          </p:cNvSpPr>
          <p:nvPr>
            <p:ph type="pic" sz="quarter" idx="14" hasCustomPrompt="1"/>
          </p:nvPr>
        </p:nvSpPr>
        <p:spPr>
          <a:xfrm>
            <a:off x="7299006" y="3160638"/>
            <a:ext cx="4711032" cy="2890800"/>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97827432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slideLayout" Target="../slideLayouts/slideLayout50.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29" Type="http://schemas.openxmlformats.org/officeDocument/2006/relationships/tags" Target="../tags/tag2.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28" Type="http://schemas.openxmlformats.org/officeDocument/2006/relationships/theme" Target="../theme/theme2.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31" Type="http://schemas.openxmlformats.org/officeDocument/2006/relationships/image" Target="../media/image2.svg"/><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 Id="rId27" Type="http://schemas.openxmlformats.org/officeDocument/2006/relationships/slideLayout" Target="../slideLayouts/slideLayout51.xml"/><Relationship Id="rId30"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D2E3394-C113-4849-BB1C-5C174A3CF38A}"/>
              </a:ext>
            </a:extLst>
          </p:cNvPr>
          <p:cNvSpPr>
            <a:spLocks noGrp="1"/>
          </p:cNvSpPr>
          <p:nvPr>
            <p:ph type="title"/>
          </p:nvPr>
        </p:nvSpPr>
        <p:spPr>
          <a:xfrm>
            <a:off x="540000" y="368300"/>
            <a:ext cx="9925200" cy="949877"/>
          </a:xfrm>
          <a:prstGeom prst="rect">
            <a:avLst/>
          </a:prstGeom>
        </p:spPr>
        <p:txBody>
          <a:bodyPr vert="horz" lIns="0" tIns="0" rIns="0" bIns="0" rtlCol="0" anchor="b"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6284E1E-CDE1-4D1F-8194-9D49212C3D60}"/>
              </a:ext>
            </a:extLst>
          </p:cNvPr>
          <p:cNvSpPr>
            <a:spLocks noGrp="1"/>
          </p:cNvSpPr>
          <p:nvPr>
            <p:ph type="body" idx="1"/>
          </p:nvPr>
        </p:nvSpPr>
        <p:spPr>
          <a:xfrm>
            <a:off x="1720800" y="1807200"/>
            <a:ext cx="8751938" cy="4058613"/>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15898BA3-370F-41F5-91EF-A04E5B8F8F32}"/>
              </a:ext>
              <a:ext uri="{C183D7F6-B498-43B3-948B-1728B52AA6E4}">
                <adec:decorative xmlns:adec="http://schemas.microsoft.com/office/drawing/2017/decorative" xmlns="" val="1"/>
              </a:ext>
            </a:extLst>
          </p:cNvPr>
          <p:cNvSpPr>
            <a:spLocks noGrp="1"/>
          </p:cNvSpPr>
          <p:nvPr>
            <p:ph type="sldNum" sz="quarter" idx="4"/>
          </p:nvPr>
        </p:nvSpPr>
        <p:spPr>
          <a:xfrm>
            <a:off x="288000" y="6356350"/>
            <a:ext cx="360000" cy="252000"/>
          </a:xfrm>
          <a:prstGeom prst="rect">
            <a:avLst/>
          </a:prstGeom>
        </p:spPr>
        <p:txBody>
          <a:bodyPr vert="horz" lIns="0" tIns="0" rIns="0" bIns="0" rtlCol="0" anchor="b" anchorCtr="0"/>
          <a:lstStyle>
            <a:lvl1pPr algn="l">
              <a:defRPr sz="1200">
                <a:solidFill>
                  <a:schemeClr val="tx1"/>
                </a:solidFill>
                <a:latin typeface="+mn-lt"/>
              </a:defRPr>
            </a:lvl1pPr>
          </a:lstStyle>
          <a:p>
            <a:fld id="{5204B58B-0420-4827-A2A8-7A3D043AFDDE}" type="slidenum">
              <a:rPr lang="sv-SE" smtClean="0"/>
              <a:pPr/>
              <a:t>‹#›</a:t>
            </a:fld>
            <a:endParaRPr lang="sv-SE" dirty="0"/>
          </a:p>
        </p:txBody>
      </p:sp>
      <p:grpSp>
        <p:nvGrpSpPr>
          <p:cNvPr id="11" name="Folktandvården" hidden="1">
            <a:extLst>
              <a:ext uri="{FF2B5EF4-FFF2-40B4-BE49-F238E27FC236}">
                <a16:creationId xmlns:a16="http://schemas.microsoft.com/office/drawing/2014/main" id="{46B4192C-A430-416B-BA38-01076CB9C6F4}"/>
              </a:ext>
            </a:extLst>
          </p:cNvPr>
          <p:cNvGrpSpPr/>
          <p:nvPr userDrawn="1"/>
        </p:nvGrpSpPr>
        <p:grpSpPr>
          <a:xfrm>
            <a:off x="9987525" y="6231440"/>
            <a:ext cx="2204474" cy="433293"/>
            <a:chOff x="9987525" y="6231440"/>
            <a:chExt cx="2204474" cy="433293"/>
          </a:xfrm>
        </p:grpSpPr>
        <p:sp>
          <p:nvSpPr>
            <p:cNvPr id="17" name="Rektangel 16">
              <a:extLst>
                <a:ext uri="{FF2B5EF4-FFF2-40B4-BE49-F238E27FC236}">
                  <a16:creationId xmlns:a16="http://schemas.microsoft.com/office/drawing/2014/main" id="{F28F0DCF-1CC6-4CA0-9C6B-7A6A9001166F}"/>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FEDAC4F5-53DC-4758-B526-A1BD86931DC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0" name="Bild 9">
              <a:extLst>
                <a:ext uri="{FF2B5EF4-FFF2-40B4-BE49-F238E27FC236}">
                  <a16:creationId xmlns:a16="http://schemas.microsoft.com/office/drawing/2014/main" id="{B14777EB-4318-44AF-8036-D55F7A6420FF}"/>
                </a:ext>
              </a:extLst>
            </p:cNvPr>
            <p:cNvPicPr>
              <a:picLocks noChangeAspect="1"/>
            </p:cNvPicPr>
            <p:nvPr userDrawn="1"/>
          </p:nvPicPr>
          <p:blipFill>
            <a:blip r:embed="rId27" cstate="hqprint">
              <a:extLst>
                <a:ext uri="{28A0092B-C50C-407E-A947-70E740481C1C}">
                  <a14:useLocalDpi xmlns:a14="http://schemas.microsoft.com/office/drawing/2010/main" val="0"/>
                </a:ext>
                <a:ext uri="{96DAC541-7B7A-43D3-8B79-37D633B846F1}">
                  <asvg:svgBlip xmlns:asvg="http://schemas.microsoft.com/office/drawing/2016/SVG/main" xmlns="" r:embed="rId28"/>
                </a:ext>
              </a:extLst>
            </a:blip>
            <a:stretch>
              <a:fillRect/>
            </a:stretch>
          </p:blipFill>
          <p:spPr>
            <a:xfrm>
              <a:off x="10071462" y="6301064"/>
              <a:ext cx="1832076" cy="305346"/>
            </a:xfrm>
            <a:prstGeom prst="rect">
              <a:avLst/>
            </a:prstGeom>
          </p:spPr>
        </p:pic>
      </p:grpSp>
      <p:grpSp>
        <p:nvGrpSpPr>
          <p:cNvPr id="19" name="Region Östergötland">
            <a:extLst>
              <a:ext uri="{FF2B5EF4-FFF2-40B4-BE49-F238E27FC236}">
                <a16:creationId xmlns:a16="http://schemas.microsoft.com/office/drawing/2014/main" id="{12B8B0FE-E494-49FD-B26D-9B726E254203}"/>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20" name="Frihandsfigur: Form 19">
              <a:extLst>
                <a:ext uri="{FF2B5EF4-FFF2-40B4-BE49-F238E27FC236}">
                  <a16:creationId xmlns:a16="http://schemas.microsoft.com/office/drawing/2014/main" id="{E29E9866-AB3F-4A58-BC98-5E1FEF56ED1F}"/>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DBD61C2-B8AD-4888-B30A-1F1537F6107F}"/>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4" name="xxLanguageTextBox"/>
          <p:cNvSpPr/>
          <p:nvPr userDrawn="1">
            <p:custDataLst>
              <p:tags r:id="rId26"/>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Tree>
    <p:extLst>
      <p:ext uri="{BB962C8B-B14F-4D97-AF65-F5344CB8AC3E}">
        <p14:creationId xmlns:p14="http://schemas.microsoft.com/office/powerpoint/2010/main" val="239725856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8" r:id="rId3"/>
    <p:sldLayoutId id="2147483679" r:id="rId4"/>
    <p:sldLayoutId id="2147483680" r:id="rId5"/>
    <p:sldLayoutId id="2147483681" r:id="rId6"/>
    <p:sldLayoutId id="2147483682" r:id="rId7"/>
    <p:sldLayoutId id="2147483683" r:id="rId8"/>
    <p:sldLayoutId id="2147483698" r:id="rId9"/>
    <p:sldLayoutId id="2147483699" r:id="rId10"/>
    <p:sldLayoutId id="2147483684" r:id="rId11"/>
    <p:sldLayoutId id="2147483685" r:id="rId12"/>
    <p:sldLayoutId id="2147483694" r:id="rId13"/>
    <p:sldLayoutId id="2147483687" r:id="rId14"/>
    <p:sldLayoutId id="2147483688" r:id="rId15"/>
    <p:sldLayoutId id="2147483695" r:id="rId16"/>
    <p:sldLayoutId id="2147483700" r:id="rId17"/>
    <p:sldLayoutId id="2147483696" r:id="rId18"/>
    <p:sldLayoutId id="2147483702" r:id="rId19"/>
    <p:sldLayoutId id="2147483692" r:id="rId20"/>
    <p:sldLayoutId id="2147483693" r:id="rId21"/>
    <p:sldLayoutId id="2147483701" r:id="rId22"/>
    <p:sldLayoutId id="2147483655" r:id="rId23"/>
    <p:sldLayoutId id="2147483703" r:id="rId24"/>
  </p:sldLayoutIdLst>
  <p:hf hdr="0" ft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32" userDrawn="1">
          <p15:clr>
            <a:srgbClr val="F26B43"/>
          </p15:clr>
        </p15:guide>
        <p15:guide id="3" pos="338" userDrawn="1">
          <p15:clr>
            <a:srgbClr val="F26B43"/>
          </p15:clr>
        </p15:guide>
        <p15:guide id="4" pos="7346" userDrawn="1">
          <p15:clr>
            <a:srgbClr val="F26B43"/>
          </p15:clr>
        </p15:guide>
        <p15:guide id="5" pos="1084" userDrawn="1">
          <p15:clr>
            <a:srgbClr val="F26B43"/>
          </p15:clr>
        </p15:guide>
        <p15:guide id="6" orient="horz" pos="1133" userDrawn="1">
          <p15:clr>
            <a:srgbClr val="F26B43"/>
          </p15:clr>
        </p15:guide>
        <p15:guide id="7" orient="horz" pos="3695" userDrawn="1">
          <p15:clr>
            <a:srgbClr val="F26B43"/>
          </p15:clr>
        </p15:guide>
        <p15:guide id="8" orient="horz" pos="3812" userDrawn="1">
          <p15:clr>
            <a:srgbClr val="F26B43"/>
          </p15:clr>
        </p15:guide>
        <p15:guide id="9" orient="horz" pos="232" userDrawn="1">
          <p15:clr>
            <a:srgbClr val="F26B43"/>
          </p15:clr>
        </p15:guide>
        <p15:guide id="10" orient="horz" pos="83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D2E3394-C113-4849-BB1C-5C174A3CF38A}"/>
              </a:ext>
            </a:extLst>
          </p:cNvPr>
          <p:cNvSpPr>
            <a:spLocks noGrp="1"/>
          </p:cNvSpPr>
          <p:nvPr>
            <p:ph type="title"/>
          </p:nvPr>
        </p:nvSpPr>
        <p:spPr>
          <a:xfrm>
            <a:off x="540000" y="368300"/>
            <a:ext cx="9925200" cy="949877"/>
          </a:xfrm>
          <a:prstGeom prst="rect">
            <a:avLst/>
          </a:prstGeom>
        </p:spPr>
        <p:txBody>
          <a:bodyPr vert="horz" lIns="0" tIns="0" rIns="0" bIns="0" rtlCol="0" anchor="b"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6284E1E-CDE1-4D1F-8194-9D49212C3D60}"/>
              </a:ext>
            </a:extLst>
          </p:cNvPr>
          <p:cNvSpPr>
            <a:spLocks noGrp="1"/>
          </p:cNvSpPr>
          <p:nvPr>
            <p:ph type="body" idx="1"/>
          </p:nvPr>
        </p:nvSpPr>
        <p:spPr>
          <a:xfrm>
            <a:off x="1720800" y="1807200"/>
            <a:ext cx="8751938" cy="4058613"/>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15898BA3-370F-41F5-91EF-A04E5B8F8F32}"/>
              </a:ext>
              <a:ext uri="{C183D7F6-B498-43B3-948B-1728B52AA6E4}">
                <adec:decorative xmlns:adec="http://schemas.microsoft.com/office/drawing/2017/decorative" xmlns="" val="1"/>
              </a:ext>
            </a:extLst>
          </p:cNvPr>
          <p:cNvSpPr>
            <a:spLocks noGrp="1"/>
          </p:cNvSpPr>
          <p:nvPr>
            <p:ph type="sldNum" sz="quarter" idx="4"/>
          </p:nvPr>
        </p:nvSpPr>
        <p:spPr>
          <a:xfrm>
            <a:off x="288000" y="6356350"/>
            <a:ext cx="360000" cy="252000"/>
          </a:xfrm>
          <a:prstGeom prst="rect">
            <a:avLst/>
          </a:prstGeom>
        </p:spPr>
        <p:txBody>
          <a:bodyPr vert="horz" lIns="0" tIns="0" rIns="0" bIns="0" rtlCol="0" anchor="b" anchorCtr="0"/>
          <a:lstStyle>
            <a:lvl1pPr algn="l">
              <a:defRPr sz="1200">
                <a:solidFill>
                  <a:schemeClr val="tx1"/>
                </a:solidFill>
                <a:latin typeface="+mn-lt"/>
              </a:defRPr>
            </a:lvl1pPr>
          </a:lstStyle>
          <a:p>
            <a:fld id="{5204B58B-0420-4827-A2A8-7A3D043AFDDE}" type="slidenum">
              <a:rPr lang="sv-SE" smtClean="0"/>
              <a:pPr/>
              <a:t>‹#›</a:t>
            </a:fld>
            <a:endParaRPr lang="sv-SE" dirty="0"/>
          </a:p>
        </p:txBody>
      </p:sp>
      <p:grpSp>
        <p:nvGrpSpPr>
          <p:cNvPr id="11" name="Folktandvården" hidden="1">
            <a:extLst>
              <a:ext uri="{FF2B5EF4-FFF2-40B4-BE49-F238E27FC236}">
                <a16:creationId xmlns:a16="http://schemas.microsoft.com/office/drawing/2014/main" id="{46B4192C-A430-416B-BA38-01076CB9C6F4}"/>
              </a:ext>
            </a:extLst>
          </p:cNvPr>
          <p:cNvGrpSpPr/>
          <p:nvPr userDrawn="1"/>
        </p:nvGrpSpPr>
        <p:grpSpPr>
          <a:xfrm>
            <a:off x="9987525" y="6231440"/>
            <a:ext cx="2204474" cy="433293"/>
            <a:chOff x="9987525" y="6231440"/>
            <a:chExt cx="2204474" cy="433293"/>
          </a:xfrm>
        </p:grpSpPr>
        <p:sp>
          <p:nvSpPr>
            <p:cNvPr id="17" name="Rektangel 16">
              <a:extLst>
                <a:ext uri="{FF2B5EF4-FFF2-40B4-BE49-F238E27FC236}">
                  <a16:creationId xmlns:a16="http://schemas.microsoft.com/office/drawing/2014/main" id="{F28F0DCF-1CC6-4CA0-9C6B-7A6A9001166F}"/>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FEDAC4F5-53DC-4758-B526-A1BD86931DC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0" name="Bild 9">
              <a:extLst>
                <a:ext uri="{FF2B5EF4-FFF2-40B4-BE49-F238E27FC236}">
                  <a16:creationId xmlns:a16="http://schemas.microsoft.com/office/drawing/2014/main" id="{B14777EB-4318-44AF-8036-D55F7A6420FF}"/>
                </a:ext>
              </a:extLst>
            </p:cNvPr>
            <p:cNvPicPr>
              <a:picLocks noChangeAspect="1"/>
            </p:cNvPicPr>
            <p:nvPr userDrawn="1"/>
          </p:nvPicPr>
          <p:blipFill>
            <a:blip r:embed="rId30" cstate="hq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tretch>
              <a:fillRect/>
            </a:stretch>
          </p:blipFill>
          <p:spPr>
            <a:xfrm>
              <a:off x="10071462" y="6301064"/>
              <a:ext cx="1832076" cy="305346"/>
            </a:xfrm>
            <a:prstGeom prst="rect">
              <a:avLst/>
            </a:prstGeom>
          </p:spPr>
        </p:pic>
      </p:grpSp>
      <p:grpSp>
        <p:nvGrpSpPr>
          <p:cNvPr id="19" name="Region Östergötland">
            <a:extLst>
              <a:ext uri="{FF2B5EF4-FFF2-40B4-BE49-F238E27FC236}">
                <a16:creationId xmlns:a16="http://schemas.microsoft.com/office/drawing/2014/main" id="{12B8B0FE-E494-49FD-B26D-9B726E254203}"/>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20" name="Frihandsfigur: Form 19">
              <a:extLst>
                <a:ext uri="{FF2B5EF4-FFF2-40B4-BE49-F238E27FC236}">
                  <a16:creationId xmlns:a16="http://schemas.microsoft.com/office/drawing/2014/main" id="{E29E9866-AB3F-4A58-BC98-5E1FEF56ED1F}"/>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DBD61C2-B8AD-4888-B30A-1F1537F6107F}"/>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4" name="xxLanguageTextBox"/>
          <p:cNvSpPr/>
          <p:nvPr userDrawn="1">
            <p:custDataLst>
              <p:tags r:id="rId29"/>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Tree>
    <p:extLst>
      <p:ext uri="{BB962C8B-B14F-4D97-AF65-F5344CB8AC3E}">
        <p14:creationId xmlns:p14="http://schemas.microsoft.com/office/powerpoint/2010/main" val="273482609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 id="2147483725" r:id="rId20"/>
    <p:sldLayoutId id="2147483726" r:id="rId21"/>
    <p:sldLayoutId id="2147483727" r:id="rId22"/>
    <p:sldLayoutId id="2147483728" r:id="rId23"/>
    <p:sldLayoutId id="2147483729" r:id="rId24"/>
    <p:sldLayoutId id="2147483730" r:id="rId25"/>
    <p:sldLayoutId id="2147483731" r:id="rId26"/>
    <p:sldLayoutId id="2147483732" r:id="rId27"/>
  </p:sldLayoutIdLst>
  <p:hf sldNum="0" hdr="0" ft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32">
          <p15:clr>
            <a:srgbClr val="F26B43"/>
          </p15:clr>
        </p15:guide>
        <p15:guide id="3" pos="338">
          <p15:clr>
            <a:srgbClr val="F26B43"/>
          </p15:clr>
        </p15:guide>
        <p15:guide id="4" pos="7346">
          <p15:clr>
            <a:srgbClr val="F26B43"/>
          </p15:clr>
        </p15:guide>
        <p15:guide id="5" pos="1084">
          <p15:clr>
            <a:srgbClr val="F26B43"/>
          </p15:clr>
        </p15:guide>
        <p15:guide id="6" orient="horz" pos="1133">
          <p15:clr>
            <a:srgbClr val="F26B43"/>
          </p15:clr>
        </p15:guide>
        <p15:guide id="7" orient="horz" pos="3695">
          <p15:clr>
            <a:srgbClr val="F26B43"/>
          </p15:clr>
        </p15:guide>
        <p15:guide id="8" orient="horz" pos="3812">
          <p15:clr>
            <a:srgbClr val="F26B43"/>
          </p15:clr>
        </p15:guide>
        <p15:guide id="9" orient="horz" pos="232">
          <p15:clr>
            <a:srgbClr val="F26B43"/>
          </p15:clr>
        </p15:guide>
        <p15:guide id="10" orient="horz" pos="83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2CEA39-947F-4ED3-A374-53E6B6A37EE9}" type="datetimeFigureOut">
              <a:rPr lang="sv-SE" smtClean="0"/>
              <a:t>2023-12-08</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B3F6A-7179-4B7D-862B-70EB6E9C8B28}" type="slidenum">
              <a:rPr lang="sv-SE" smtClean="0"/>
              <a:t>‹#›</a:t>
            </a:fld>
            <a:endParaRPr lang="sv-SE"/>
          </a:p>
        </p:txBody>
      </p:sp>
    </p:spTree>
    <p:extLst>
      <p:ext uri="{BB962C8B-B14F-4D97-AF65-F5344CB8AC3E}">
        <p14:creationId xmlns:p14="http://schemas.microsoft.com/office/powerpoint/2010/main" val="3292151817"/>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emf"/><Relationship Id="rId7" Type="http://schemas.openxmlformats.org/officeDocument/2006/relationships/image" Target="../media/image8.emf"/><Relationship Id="rId12"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8.xml"/><Relationship Id="rId6" Type="http://schemas.openxmlformats.org/officeDocument/2006/relationships/image" Target="../media/image7.emf"/><Relationship Id="rId11" Type="http://schemas.openxmlformats.org/officeDocument/2006/relationships/image" Target="../media/image12.png"/><Relationship Id="rId5" Type="http://schemas.openxmlformats.org/officeDocument/2006/relationships/image" Target="../media/image6.emf"/><Relationship Id="rId10" Type="http://schemas.openxmlformats.org/officeDocument/2006/relationships/image" Target="../media/image11.png"/><Relationship Id="rId4" Type="http://schemas.openxmlformats.org/officeDocument/2006/relationships/image" Target="../media/image5.emf"/><Relationship Id="rId9" Type="http://schemas.openxmlformats.org/officeDocument/2006/relationships/image" Target="../media/image10.em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6.xml"/><Relationship Id="rId1" Type="http://schemas.openxmlformats.org/officeDocument/2006/relationships/themeOverride" Target="../theme/themeOverride1.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53.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52524B-7D7E-4C0C-A9F2-C22B031CD980}"/>
              </a:ext>
            </a:extLst>
          </p:cNvPr>
          <p:cNvSpPr>
            <a:spLocks noGrp="1"/>
          </p:cNvSpPr>
          <p:nvPr>
            <p:ph type="ctrTitle"/>
          </p:nvPr>
        </p:nvSpPr>
        <p:spPr>
          <a:xfrm>
            <a:off x="7430814" y="144126"/>
            <a:ext cx="4677103" cy="2072640"/>
          </a:xfrm>
        </p:spPr>
        <p:txBody>
          <a:bodyPr anchor="ctr"/>
          <a:lstStyle/>
          <a:p>
            <a:pPr algn="ctr"/>
            <a:r>
              <a:rPr lang="sv-SE" dirty="0"/>
              <a:t>Vad är folkhälsa?</a:t>
            </a:r>
            <a:br>
              <a:rPr lang="sv-SE" dirty="0"/>
            </a:br>
            <a:r>
              <a:rPr lang="sv-SE" dirty="0"/>
              <a:t>-</a:t>
            </a:r>
            <a:r>
              <a:rPr lang="sv-SE" dirty="0" smtClean="0"/>
              <a:t>kortversion</a:t>
            </a:r>
            <a:endParaRPr lang="sv-SE" dirty="0"/>
          </a:p>
        </p:txBody>
      </p:sp>
      <p:sp>
        <p:nvSpPr>
          <p:cNvPr id="3" name="Underrubrik 2">
            <a:extLst>
              <a:ext uri="{FF2B5EF4-FFF2-40B4-BE49-F238E27FC236}">
                <a16:creationId xmlns:a16="http://schemas.microsoft.com/office/drawing/2014/main" id="{A66F6B22-4D2D-492D-8479-41503568C37B}"/>
              </a:ext>
            </a:extLst>
          </p:cNvPr>
          <p:cNvSpPr>
            <a:spLocks noGrp="1"/>
          </p:cNvSpPr>
          <p:nvPr>
            <p:ph type="subTitle" idx="1"/>
          </p:nvPr>
        </p:nvSpPr>
        <p:spPr>
          <a:xfrm>
            <a:off x="7905187" y="2079275"/>
            <a:ext cx="4119419" cy="1883125"/>
          </a:xfrm>
        </p:spPr>
        <p:txBody>
          <a:bodyPr anchor="ctr"/>
          <a:lstStyle/>
          <a:p>
            <a:pPr marL="342900" indent="-342900">
              <a:buFont typeface="Arial" panose="020B0604020202020204" pitchFamily="34" charset="0"/>
              <a:buChar char="•"/>
            </a:pPr>
            <a:r>
              <a:rPr lang="sv-SE" dirty="0"/>
              <a:t>Vad är hälsa och folkhälsa? </a:t>
            </a:r>
          </a:p>
          <a:p>
            <a:pPr marL="342900" indent="-342900">
              <a:buFont typeface="Arial" panose="020B0604020202020204" pitchFamily="34" charset="0"/>
              <a:buChar char="•"/>
            </a:pPr>
            <a:r>
              <a:rPr lang="sv-SE" dirty="0"/>
              <a:t>Vad styr och leder arbetet? </a:t>
            </a:r>
          </a:p>
          <a:p>
            <a:pPr marL="342900" indent="-342900">
              <a:buFont typeface="Arial" panose="020B0604020202020204" pitchFamily="34" charset="0"/>
              <a:buChar char="•"/>
            </a:pPr>
            <a:r>
              <a:rPr lang="sv-SE" dirty="0"/>
              <a:t>Vad innebär den regionala folkhälsostrategin? </a:t>
            </a:r>
          </a:p>
        </p:txBody>
      </p:sp>
      <p:sp>
        <p:nvSpPr>
          <p:cNvPr id="4" name="Platshållare för text 3">
            <a:extLst>
              <a:ext uri="{FF2B5EF4-FFF2-40B4-BE49-F238E27FC236}">
                <a16:creationId xmlns:a16="http://schemas.microsoft.com/office/drawing/2014/main" id="{73E17965-4951-402E-BE40-7510BD391FC0}"/>
              </a:ext>
            </a:extLst>
          </p:cNvPr>
          <p:cNvSpPr>
            <a:spLocks noGrp="1"/>
          </p:cNvSpPr>
          <p:nvPr>
            <p:ph type="body" sz="quarter" idx="10"/>
          </p:nvPr>
        </p:nvSpPr>
        <p:spPr>
          <a:xfrm>
            <a:off x="7571119" y="6344262"/>
            <a:ext cx="3069172" cy="239418"/>
          </a:xfrm>
        </p:spPr>
        <p:txBody>
          <a:bodyPr>
            <a:normAutofit/>
          </a:bodyPr>
          <a:lstStyle/>
          <a:p>
            <a:r>
              <a:rPr lang="sv-SE" dirty="0"/>
              <a:t>Bildspel </a:t>
            </a:r>
            <a:r>
              <a:rPr lang="sv-SE" dirty="0" smtClean="0"/>
              <a:t>uppdaterat december </a:t>
            </a:r>
            <a:r>
              <a:rPr lang="sv-SE" dirty="0"/>
              <a:t>2023</a:t>
            </a:r>
          </a:p>
        </p:txBody>
      </p:sp>
      <p:pic>
        <p:nvPicPr>
          <p:cNvPr id="14" name="Platshållare för bild 13"/>
          <p:cNvPicPr>
            <a:picLocks noGrp="1" noChangeAspect="1"/>
          </p:cNvPicPr>
          <p:nvPr>
            <p:ph type="pic" sz="quarter" idx="11"/>
          </p:nvPr>
        </p:nvPicPr>
        <p:blipFill>
          <a:blip r:embed="rId3"/>
          <a:srcRect l="13909" r="13909"/>
          <a:stretch>
            <a:fillRect/>
          </a:stretch>
        </p:blipFill>
        <p:spPr>
          <a:prstGeom prst="rect">
            <a:avLst/>
          </a:prstGeom>
        </p:spPr>
      </p:pic>
    </p:spTree>
    <p:extLst>
      <p:ext uri="{BB962C8B-B14F-4D97-AF65-F5344CB8AC3E}">
        <p14:creationId xmlns:p14="http://schemas.microsoft.com/office/powerpoint/2010/main" val="1826222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p:cNvSpPr txBox="1"/>
          <p:nvPr/>
        </p:nvSpPr>
        <p:spPr>
          <a:xfrm>
            <a:off x="1009961" y="455530"/>
            <a:ext cx="10149840" cy="5792470"/>
          </a:xfrm>
          <a:prstGeom prst="rect">
            <a:avLst/>
          </a:prstGeom>
          <a:solidFill>
            <a:schemeClr val="bg2">
              <a:lumMod val="10000"/>
              <a:lumOff val="90000"/>
            </a:schemeClr>
          </a:solidFill>
        </p:spPr>
        <p:txBody>
          <a:bodyPr wrap="square" lIns="0" tIns="0" rIns="0" bIns="0" rtlCol="0">
            <a:spAutoFit/>
          </a:bodyPr>
          <a:lstStyle/>
          <a:p>
            <a:pPr algn="l"/>
            <a:endParaRPr lang="sv-SE" sz="1600" dirty="0"/>
          </a:p>
        </p:txBody>
      </p:sp>
      <p:sp>
        <p:nvSpPr>
          <p:cNvPr id="2" name="Rubrik 1"/>
          <p:cNvSpPr>
            <a:spLocks noGrp="1"/>
          </p:cNvSpPr>
          <p:nvPr>
            <p:ph type="title"/>
          </p:nvPr>
        </p:nvSpPr>
        <p:spPr>
          <a:xfrm>
            <a:off x="1247923" y="411915"/>
            <a:ext cx="3874684" cy="949877"/>
          </a:xfrm>
        </p:spPr>
        <p:txBody>
          <a:bodyPr anchor="ctr"/>
          <a:lstStyle/>
          <a:p>
            <a:r>
              <a:rPr lang="sv-SE" dirty="0"/>
              <a:t>Sammanfattningsvis…</a:t>
            </a:r>
          </a:p>
        </p:txBody>
      </p:sp>
      <p:sp>
        <p:nvSpPr>
          <p:cNvPr id="3" name="Platshållare för innehåll 2"/>
          <p:cNvSpPr>
            <a:spLocks noGrp="1"/>
          </p:cNvSpPr>
          <p:nvPr>
            <p:ph sz="quarter" idx="13"/>
          </p:nvPr>
        </p:nvSpPr>
        <p:spPr>
          <a:xfrm>
            <a:off x="1705762" y="1318177"/>
            <a:ext cx="8758238" cy="4067175"/>
          </a:xfrm>
        </p:spPr>
        <p:txBody>
          <a:bodyPr/>
          <a:lstStyle/>
          <a:p>
            <a:r>
              <a:rPr lang="sv-SE" sz="2400" dirty="0"/>
              <a:t>Människors hälsa och ohälsa skapas till stor del utanför hälso- och sjukvården</a:t>
            </a:r>
          </a:p>
          <a:p>
            <a:r>
              <a:rPr lang="sv-SE" sz="2400" dirty="0"/>
              <a:t>Hälsoklyftorna ökar och olika grupper har olika förutsättningar att ta hand om sin hälsa</a:t>
            </a:r>
          </a:p>
          <a:p>
            <a:r>
              <a:rPr lang="sv-SE" sz="2400" dirty="0"/>
              <a:t>Samhället har en utjämnande och kompenserande roll</a:t>
            </a:r>
          </a:p>
          <a:p>
            <a:r>
              <a:rPr lang="sv-SE" sz="2400" dirty="0"/>
              <a:t>Hälsofrämjande och sjukdomsförebyggande arbete behöver </a:t>
            </a:r>
            <a:r>
              <a:rPr lang="sv-SE" sz="2400"/>
              <a:t>bedrivas långsiktigt och </a:t>
            </a:r>
            <a:r>
              <a:rPr lang="sv-SE" sz="2400" dirty="0"/>
              <a:t>i samverkan mellan olika aktörer för att nå bäst effekt </a:t>
            </a:r>
          </a:p>
          <a:p>
            <a:r>
              <a:rPr lang="sv-SE" sz="2400" dirty="0"/>
              <a:t>Om vi vill sluta hälsoklyftorna inom en generation behöver folkhälsa, främjande och prevention prioriteras!  </a:t>
            </a:r>
          </a:p>
        </p:txBody>
      </p:sp>
    </p:spTree>
    <p:extLst>
      <p:ext uri="{BB962C8B-B14F-4D97-AF65-F5344CB8AC3E}">
        <p14:creationId xmlns:p14="http://schemas.microsoft.com/office/powerpoint/2010/main" val="1823842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3">
                                            <p:txEl>
                                              <p:pRg st="0" end="0"/>
                                            </p:txEl>
                                          </p:spTgt>
                                        </p:tgtEl>
                                        <p:attrNameLst>
                                          <p:attrName>style.opacity</p:attrName>
                                        </p:attrNameLst>
                                      </p:cBhvr>
                                      <p:to>
                                        <p:strVal val="0.5"/>
                                      </p:to>
                                    </p:set>
                                    <p:animEffect filter="image" prLst="opacity: 0.5">
                                      <p:cBhvr rctx="IE">
                                        <p:cTn id="11" dur="indefinite"/>
                                        <p:tgtEl>
                                          <p:spTgt spid="3">
                                            <p:txEl>
                                              <p:pRg st="0" end="0"/>
                                            </p:txEl>
                                          </p:spTgt>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3">
                                            <p:txEl>
                                              <p:pRg st="1" end="1"/>
                                            </p:txEl>
                                          </p:spTgt>
                                        </p:tgtEl>
                                        <p:attrNameLst>
                                          <p:attrName>style.opacity</p:attrName>
                                        </p:attrNameLst>
                                      </p:cBhvr>
                                      <p:to>
                                        <p:strVal val="0.5"/>
                                      </p:to>
                                    </p:set>
                                    <p:animEffect filter="image" prLst="opacity: 0.5">
                                      <p:cBhvr rctx="IE">
                                        <p:cTn id="18" dur="indefinite"/>
                                        <p:tgtEl>
                                          <p:spTgt spid="3">
                                            <p:txEl>
                                              <p:pRg st="1" end="1"/>
                                            </p:txEl>
                                          </p:spTgt>
                                        </p:tgtEl>
                                      </p:cBhvr>
                                    </p:animEffect>
                                  </p:childTnLst>
                                </p:cTn>
                              </p:par>
                              <p:par>
                                <p:cTn id="19" presetID="1"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9" presetClass="emph" presetSubtype="0" grpId="0" nodeType="clickEffect">
                                  <p:stCondLst>
                                    <p:cond delay="0"/>
                                  </p:stCondLst>
                                  <p:childTnLst>
                                    <p:set>
                                      <p:cBhvr rctx="PPT">
                                        <p:cTn id="24" dur="indefinite"/>
                                        <p:tgtEl>
                                          <p:spTgt spid="3">
                                            <p:txEl>
                                              <p:pRg st="2" end="2"/>
                                            </p:txEl>
                                          </p:spTgt>
                                        </p:tgtEl>
                                        <p:attrNameLst>
                                          <p:attrName>style.opacity</p:attrName>
                                        </p:attrNameLst>
                                      </p:cBhvr>
                                      <p:to>
                                        <p:strVal val="0.5"/>
                                      </p:to>
                                    </p:set>
                                    <p:animEffect filter="image" prLst="opacity: 0.5">
                                      <p:cBhvr rctx="IE">
                                        <p:cTn id="25" dur="indefinite"/>
                                        <p:tgtEl>
                                          <p:spTgt spid="3">
                                            <p:txEl>
                                              <p:pRg st="2" end="2"/>
                                            </p:txEl>
                                          </p:spTgt>
                                        </p:tgtEl>
                                      </p:cBhvr>
                                    </p:animEffect>
                                  </p:childTnLst>
                                </p:cTn>
                              </p:par>
                              <p:par>
                                <p:cTn id="26" presetID="1" presetClass="entr" presetSubtype="0"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9" presetClass="emph" presetSubtype="0" grpId="0" nodeType="clickEffect">
                                  <p:stCondLst>
                                    <p:cond delay="0"/>
                                  </p:stCondLst>
                                  <p:childTnLst>
                                    <p:set>
                                      <p:cBhvr rctx="PPT">
                                        <p:cTn id="31" dur="indefinite"/>
                                        <p:tgtEl>
                                          <p:spTgt spid="3">
                                            <p:txEl>
                                              <p:pRg st="3" end="3"/>
                                            </p:txEl>
                                          </p:spTgt>
                                        </p:tgtEl>
                                        <p:attrNameLst>
                                          <p:attrName>style.opacity</p:attrName>
                                        </p:attrNameLst>
                                      </p:cBhvr>
                                      <p:to>
                                        <p:strVal val="0.5"/>
                                      </p:to>
                                    </p:set>
                                    <p:animEffect filter="image" prLst="opacity: 0.5">
                                      <p:cBhvr rctx="IE">
                                        <p:cTn id="32" dur="indefinite"/>
                                        <p:tgtEl>
                                          <p:spTgt spid="3">
                                            <p:txEl>
                                              <p:pRg st="3" end="3"/>
                                            </p:txEl>
                                          </p:spTgt>
                                        </p:tgtEl>
                                      </p:cBhvr>
                                    </p:animEffect>
                                  </p:childTnLst>
                                </p:cTn>
                              </p:par>
                              <p:par>
                                <p:cTn id="33" presetID="1" presetClass="entr" presetSubtype="0"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641604" y="1120877"/>
            <a:ext cx="10699799" cy="4975123"/>
          </a:xfrm>
        </p:spPr>
        <p:txBody>
          <a:bodyPr>
            <a:normAutofit fontScale="25000" lnSpcReduction="20000"/>
          </a:bodyPr>
          <a:lstStyle/>
          <a:p>
            <a:pPr marL="0" indent="0">
              <a:buNone/>
            </a:pPr>
            <a:endParaRPr lang="sv-SE" sz="6000" dirty="0"/>
          </a:p>
          <a:p>
            <a:pPr marL="0" indent="0">
              <a:buNone/>
            </a:pPr>
            <a:r>
              <a:rPr lang="sv-SE" sz="9600" dirty="0"/>
              <a:t>Hälsa är …</a:t>
            </a:r>
          </a:p>
          <a:p>
            <a:pPr marL="0" indent="0">
              <a:buNone/>
            </a:pPr>
            <a:r>
              <a:rPr lang="sv-SE" sz="9600" dirty="0"/>
              <a:t>ett tillstånd </a:t>
            </a:r>
            <a:r>
              <a:rPr lang="sv-SE" sz="9600" spc="-20" dirty="0">
                <a:solidFill>
                  <a:prstClr val="black"/>
                </a:solidFill>
                <a:cs typeface="Garamond"/>
              </a:rPr>
              <a:t>av f</a:t>
            </a:r>
            <a:r>
              <a:rPr lang="sv-SE" sz="9600" spc="-15" dirty="0">
                <a:solidFill>
                  <a:prstClr val="black"/>
                </a:solidFill>
                <a:cs typeface="Garamond"/>
              </a:rPr>
              <a:t>y</a:t>
            </a:r>
            <a:r>
              <a:rPr lang="sv-SE" sz="9600" spc="-20" dirty="0">
                <a:solidFill>
                  <a:prstClr val="black"/>
                </a:solidFill>
                <a:cs typeface="Garamond"/>
              </a:rPr>
              <a:t>s</a:t>
            </a:r>
            <a:r>
              <a:rPr lang="sv-SE" sz="9600" spc="-10" dirty="0">
                <a:solidFill>
                  <a:prstClr val="black"/>
                </a:solidFill>
                <a:cs typeface="Garamond"/>
              </a:rPr>
              <a:t>i</a:t>
            </a:r>
            <a:r>
              <a:rPr lang="sv-SE" sz="9600" spc="-20" dirty="0">
                <a:solidFill>
                  <a:prstClr val="black"/>
                </a:solidFill>
                <a:cs typeface="Garamond"/>
              </a:rPr>
              <a:t>skt</a:t>
            </a:r>
            <a:r>
              <a:rPr lang="sv-SE" sz="9600" spc="-10" dirty="0">
                <a:solidFill>
                  <a:prstClr val="black"/>
                </a:solidFill>
                <a:cs typeface="Garamond"/>
              </a:rPr>
              <a:t>,</a:t>
            </a:r>
            <a:r>
              <a:rPr lang="sv-SE" sz="9600" dirty="0">
                <a:solidFill>
                  <a:prstClr val="black"/>
                </a:solidFill>
                <a:cs typeface="Garamond"/>
              </a:rPr>
              <a:t> </a:t>
            </a:r>
            <a:r>
              <a:rPr lang="sv-SE" sz="9600" spc="-20" dirty="0">
                <a:solidFill>
                  <a:prstClr val="black"/>
                </a:solidFill>
                <a:cs typeface="Garamond"/>
              </a:rPr>
              <a:t>ps</a:t>
            </a:r>
            <a:r>
              <a:rPr lang="sv-SE" sz="9600" spc="-15" dirty="0">
                <a:solidFill>
                  <a:prstClr val="black"/>
                </a:solidFill>
                <a:cs typeface="Garamond"/>
              </a:rPr>
              <a:t>yki</a:t>
            </a:r>
            <a:r>
              <a:rPr lang="sv-SE" sz="9600" spc="-20" dirty="0">
                <a:solidFill>
                  <a:prstClr val="black"/>
                </a:solidFill>
                <a:cs typeface="Garamond"/>
              </a:rPr>
              <a:t>s</a:t>
            </a:r>
            <a:r>
              <a:rPr lang="sv-SE" sz="9600" spc="-15" dirty="0">
                <a:solidFill>
                  <a:prstClr val="black"/>
                </a:solidFill>
                <a:cs typeface="Garamond"/>
              </a:rPr>
              <a:t>kt</a:t>
            </a:r>
            <a:r>
              <a:rPr lang="sv-SE" sz="9600" spc="5" dirty="0">
                <a:solidFill>
                  <a:prstClr val="black"/>
                </a:solidFill>
                <a:cs typeface="Garamond"/>
              </a:rPr>
              <a:t> </a:t>
            </a:r>
            <a:r>
              <a:rPr lang="sv-SE" sz="9600" spc="-25" dirty="0">
                <a:solidFill>
                  <a:prstClr val="black"/>
                </a:solidFill>
                <a:cs typeface="Garamond"/>
              </a:rPr>
              <a:t>o</a:t>
            </a:r>
            <a:r>
              <a:rPr lang="sv-SE" sz="9600" spc="-20" dirty="0">
                <a:solidFill>
                  <a:prstClr val="black"/>
                </a:solidFill>
                <a:cs typeface="Garamond"/>
              </a:rPr>
              <a:t>ch</a:t>
            </a:r>
            <a:r>
              <a:rPr lang="sv-SE" sz="9600" spc="-10" dirty="0">
                <a:solidFill>
                  <a:prstClr val="black"/>
                </a:solidFill>
                <a:cs typeface="Garamond"/>
              </a:rPr>
              <a:t> </a:t>
            </a:r>
            <a:r>
              <a:rPr lang="sv-SE" sz="9600" spc="-20" dirty="0">
                <a:solidFill>
                  <a:prstClr val="black"/>
                </a:solidFill>
                <a:cs typeface="Garamond"/>
              </a:rPr>
              <a:t>s</a:t>
            </a:r>
            <a:r>
              <a:rPr lang="sv-SE" sz="9600" spc="-25" dirty="0">
                <a:solidFill>
                  <a:prstClr val="black"/>
                </a:solidFill>
                <a:cs typeface="Garamond"/>
              </a:rPr>
              <a:t>o</a:t>
            </a:r>
            <a:r>
              <a:rPr lang="sv-SE" sz="9600" spc="-15" dirty="0">
                <a:solidFill>
                  <a:prstClr val="black"/>
                </a:solidFill>
                <a:cs typeface="Garamond"/>
              </a:rPr>
              <a:t>ci</a:t>
            </a:r>
            <a:r>
              <a:rPr lang="sv-SE" sz="9600" spc="-20" dirty="0">
                <a:solidFill>
                  <a:prstClr val="black"/>
                </a:solidFill>
                <a:cs typeface="Garamond"/>
              </a:rPr>
              <a:t>a</a:t>
            </a:r>
            <a:r>
              <a:rPr lang="sv-SE" sz="9600" spc="-10" dirty="0">
                <a:solidFill>
                  <a:prstClr val="black"/>
                </a:solidFill>
                <a:cs typeface="Garamond"/>
              </a:rPr>
              <a:t>lt</a:t>
            </a:r>
            <a:r>
              <a:rPr lang="sv-SE" sz="9600" spc="-5" dirty="0">
                <a:solidFill>
                  <a:prstClr val="black"/>
                </a:solidFill>
                <a:cs typeface="Garamond"/>
              </a:rPr>
              <a:t> v</a:t>
            </a:r>
            <a:r>
              <a:rPr lang="sv-SE" sz="9600" spc="-20" dirty="0">
                <a:solidFill>
                  <a:prstClr val="black"/>
                </a:solidFill>
                <a:cs typeface="Garamond"/>
              </a:rPr>
              <a:t>ä</a:t>
            </a:r>
            <a:r>
              <a:rPr lang="sv-SE" sz="9600" spc="-10" dirty="0">
                <a:solidFill>
                  <a:prstClr val="black"/>
                </a:solidFill>
                <a:cs typeface="Garamond"/>
              </a:rPr>
              <a:t>l</a:t>
            </a:r>
            <a:r>
              <a:rPr lang="sv-SE" sz="9600" spc="-25" dirty="0">
                <a:solidFill>
                  <a:prstClr val="black"/>
                </a:solidFill>
                <a:cs typeface="Garamond"/>
              </a:rPr>
              <a:t>b</a:t>
            </a:r>
            <a:r>
              <a:rPr lang="sv-SE" sz="9600" spc="-15" dirty="0">
                <a:solidFill>
                  <a:prstClr val="black"/>
                </a:solidFill>
                <a:cs typeface="Garamond"/>
              </a:rPr>
              <a:t>e</a:t>
            </a:r>
            <a:r>
              <a:rPr lang="sv-SE" sz="9600" spc="-20" dirty="0">
                <a:solidFill>
                  <a:prstClr val="black"/>
                </a:solidFill>
                <a:cs typeface="Garamond"/>
              </a:rPr>
              <a:t>f</a:t>
            </a:r>
            <a:r>
              <a:rPr lang="sv-SE" sz="9600" spc="-10" dirty="0">
                <a:solidFill>
                  <a:prstClr val="black"/>
                </a:solidFill>
                <a:cs typeface="Garamond"/>
              </a:rPr>
              <a:t>i</a:t>
            </a:r>
            <a:r>
              <a:rPr lang="sv-SE" sz="9600" spc="-25" dirty="0">
                <a:solidFill>
                  <a:prstClr val="black"/>
                </a:solidFill>
                <a:cs typeface="Garamond"/>
              </a:rPr>
              <a:t>nn</a:t>
            </a:r>
            <a:r>
              <a:rPr lang="sv-SE" sz="9600" spc="-20" dirty="0">
                <a:solidFill>
                  <a:prstClr val="black"/>
                </a:solidFill>
                <a:cs typeface="Garamond"/>
              </a:rPr>
              <a:t>a</a:t>
            </a:r>
            <a:r>
              <a:rPr lang="sv-SE" sz="9600" spc="-25" dirty="0">
                <a:solidFill>
                  <a:prstClr val="black"/>
                </a:solidFill>
                <a:cs typeface="Garamond"/>
              </a:rPr>
              <a:t>n</a:t>
            </a:r>
            <a:r>
              <a:rPr lang="sv-SE" sz="9600" spc="-15" dirty="0">
                <a:solidFill>
                  <a:prstClr val="black"/>
                </a:solidFill>
                <a:cs typeface="Garamond"/>
              </a:rPr>
              <a:t>de,</a:t>
            </a:r>
            <a:r>
              <a:rPr lang="sv-SE" sz="9600" spc="-10" dirty="0">
                <a:solidFill>
                  <a:prstClr val="black"/>
                </a:solidFill>
                <a:cs typeface="Garamond"/>
              </a:rPr>
              <a:t> i</a:t>
            </a:r>
            <a:r>
              <a:rPr lang="sv-SE" sz="9600" spc="-25" dirty="0">
                <a:solidFill>
                  <a:prstClr val="black"/>
                </a:solidFill>
                <a:cs typeface="Garamond"/>
              </a:rPr>
              <a:t>n</a:t>
            </a:r>
            <a:r>
              <a:rPr lang="sv-SE" sz="9600" spc="-20" dirty="0">
                <a:solidFill>
                  <a:prstClr val="black"/>
                </a:solidFill>
                <a:cs typeface="Garamond"/>
              </a:rPr>
              <a:t>t</a:t>
            </a:r>
            <a:r>
              <a:rPr lang="sv-SE" sz="9600" spc="-15" dirty="0">
                <a:solidFill>
                  <a:prstClr val="black"/>
                </a:solidFill>
                <a:cs typeface="Garamond"/>
              </a:rPr>
              <a:t>e</a:t>
            </a:r>
            <a:r>
              <a:rPr lang="sv-SE" sz="9600" spc="-10" dirty="0">
                <a:solidFill>
                  <a:prstClr val="black"/>
                </a:solidFill>
                <a:cs typeface="Garamond"/>
              </a:rPr>
              <a:t> </a:t>
            </a:r>
            <a:r>
              <a:rPr lang="sv-SE" sz="9600" spc="-15" dirty="0">
                <a:solidFill>
                  <a:prstClr val="black"/>
                </a:solidFill>
                <a:cs typeface="Garamond"/>
              </a:rPr>
              <a:t>e</a:t>
            </a:r>
            <a:r>
              <a:rPr lang="sv-SE" sz="9600" spc="-20" dirty="0">
                <a:solidFill>
                  <a:prstClr val="black"/>
                </a:solidFill>
                <a:cs typeface="Garamond"/>
              </a:rPr>
              <a:t>nbart</a:t>
            </a:r>
            <a:r>
              <a:rPr lang="sv-SE" sz="9600" dirty="0">
                <a:solidFill>
                  <a:prstClr val="black"/>
                </a:solidFill>
                <a:cs typeface="Garamond"/>
              </a:rPr>
              <a:t> </a:t>
            </a:r>
            <a:r>
              <a:rPr lang="sv-SE" sz="9600" spc="-20" dirty="0">
                <a:solidFill>
                  <a:prstClr val="black"/>
                </a:solidFill>
                <a:cs typeface="Garamond"/>
              </a:rPr>
              <a:t>frånva</a:t>
            </a:r>
            <a:r>
              <a:rPr lang="sv-SE" sz="9600" spc="-25" dirty="0">
                <a:solidFill>
                  <a:prstClr val="black"/>
                </a:solidFill>
                <a:cs typeface="Garamond"/>
              </a:rPr>
              <a:t>r</a:t>
            </a:r>
            <a:r>
              <a:rPr lang="sv-SE" sz="9600" spc="-20" dirty="0">
                <a:solidFill>
                  <a:prstClr val="black"/>
                </a:solidFill>
                <a:cs typeface="Garamond"/>
              </a:rPr>
              <a:t>o</a:t>
            </a:r>
            <a:r>
              <a:rPr lang="sv-SE" sz="9600" spc="45" dirty="0">
                <a:solidFill>
                  <a:prstClr val="black"/>
                </a:solidFill>
                <a:cs typeface="Garamond"/>
              </a:rPr>
              <a:t> </a:t>
            </a:r>
            <a:r>
              <a:rPr lang="sv-SE" sz="9600" spc="-20" dirty="0">
                <a:solidFill>
                  <a:prstClr val="black"/>
                </a:solidFill>
                <a:cs typeface="Garamond"/>
              </a:rPr>
              <a:t>av</a:t>
            </a:r>
            <a:r>
              <a:rPr lang="sv-SE" sz="9600" spc="20" dirty="0">
                <a:solidFill>
                  <a:prstClr val="black"/>
                </a:solidFill>
                <a:cs typeface="Garamond"/>
              </a:rPr>
              <a:t> </a:t>
            </a:r>
            <a:r>
              <a:rPr lang="sv-SE" sz="9600" spc="-20" dirty="0">
                <a:solidFill>
                  <a:prstClr val="black"/>
                </a:solidFill>
                <a:cs typeface="Garamond"/>
              </a:rPr>
              <a:t>s</a:t>
            </a:r>
            <a:r>
              <a:rPr lang="sv-SE" sz="9600" spc="-15" dirty="0">
                <a:solidFill>
                  <a:prstClr val="black"/>
                </a:solidFill>
                <a:cs typeface="Garamond"/>
              </a:rPr>
              <a:t>jukd</a:t>
            </a:r>
            <a:r>
              <a:rPr lang="sv-SE" sz="9600" spc="-25" dirty="0">
                <a:solidFill>
                  <a:prstClr val="black"/>
                </a:solidFill>
                <a:cs typeface="Garamond"/>
              </a:rPr>
              <a:t>o</a:t>
            </a:r>
            <a:r>
              <a:rPr lang="sv-SE" sz="9600" spc="-30" dirty="0">
                <a:solidFill>
                  <a:prstClr val="black"/>
                </a:solidFill>
                <a:cs typeface="Garamond"/>
              </a:rPr>
              <a:t>m</a:t>
            </a:r>
            <a:r>
              <a:rPr lang="sv-SE" sz="9600" spc="55" dirty="0">
                <a:solidFill>
                  <a:prstClr val="black"/>
                </a:solidFill>
                <a:cs typeface="Garamond"/>
              </a:rPr>
              <a:t> </a:t>
            </a:r>
            <a:r>
              <a:rPr lang="sv-SE" sz="9600" spc="-15" dirty="0">
                <a:solidFill>
                  <a:prstClr val="black"/>
                </a:solidFill>
                <a:cs typeface="Garamond"/>
              </a:rPr>
              <a:t>el</a:t>
            </a:r>
            <a:r>
              <a:rPr lang="sv-SE" sz="9600" dirty="0">
                <a:solidFill>
                  <a:prstClr val="black"/>
                </a:solidFill>
                <a:cs typeface="Garamond"/>
              </a:rPr>
              <a:t>ler</a:t>
            </a:r>
            <a:r>
              <a:rPr lang="sv-SE" sz="9600" spc="-15" dirty="0">
                <a:solidFill>
                  <a:prstClr val="black"/>
                </a:solidFill>
                <a:cs typeface="Garamond"/>
              </a:rPr>
              <a:t> </a:t>
            </a:r>
            <a:r>
              <a:rPr lang="sv-SE" sz="9600" spc="-25" dirty="0">
                <a:solidFill>
                  <a:prstClr val="black"/>
                </a:solidFill>
                <a:cs typeface="Garamond"/>
              </a:rPr>
              <a:t>s</a:t>
            </a:r>
            <a:r>
              <a:rPr lang="sv-SE" sz="9600" spc="-20" dirty="0">
                <a:solidFill>
                  <a:prstClr val="black"/>
                </a:solidFill>
                <a:cs typeface="Garamond"/>
              </a:rPr>
              <a:t>k</a:t>
            </a:r>
            <a:r>
              <a:rPr lang="sv-SE" sz="9600" dirty="0">
                <a:solidFill>
                  <a:prstClr val="black"/>
                </a:solidFill>
                <a:cs typeface="Garamond"/>
              </a:rPr>
              <a:t>ada.</a:t>
            </a:r>
          </a:p>
          <a:p>
            <a:pPr marL="0" indent="0">
              <a:buNone/>
            </a:pPr>
            <a:endParaRPr lang="sv-SE" sz="4800" dirty="0">
              <a:solidFill>
                <a:prstClr val="black"/>
              </a:solidFill>
              <a:cs typeface="Garamond"/>
            </a:endParaRPr>
          </a:p>
          <a:p>
            <a:pPr marL="0" indent="0">
              <a:buNone/>
            </a:pPr>
            <a:r>
              <a:rPr lang="sv-SE" sz="9600" dirty="0">
                <a:solidFill>
                  <a:prstClr val="black"/>
                </a:solidFill>
                <a:cs typeface="Garamond"/>
              </a:rPr>
              <a:t>Folkhälsa är …</a:t>
            </a:r>
          </a:p>
          <a:p>
            <a:pPr marL="0" indent="0">
              <a:buNone/>
            </a:pPr>
            <a:r>
              <a:rPr lang="sv-SE" sz="9600" dirty="0"/>
              <a:t>ett samlingsbegrepp för hela befolkningens hälsotillstånd. Det handlar alltså om både hälsa och ohälsa. Det handlar både om nivå och fördelning. </a:t>
            </a:r>
          </a:p>
          <a:p>
            <a:pPr marL="0" indent="0">
              <a:buNone/>
            </a:pPr>
            <a:endParaRPr lang="sv-SE" sz="4800" dirty="0"/>
          </a:p>
          <a:p>
            <a:pPr marL="0" indent="0">
              <a:buNone/>
            </a:pPr>
            <a:r>
              <a:rPr lang="sv-SE" sz="9600" dirty="0">
                <a:solidFill>
                  <a:prstClr val="black"/>
                </a:solidFill>
                <a:cs typeface="Garamond"/>
              </a:rPr>
              <a:t>Det folkhälsopolitiska målet är…</a:t>
            </a:r>
          </a:p>
          <a:p>
            <a:pPr marL="0" indent="0">
              <a:buNone/>
            </a:pPr>
            <a:r>
              <a:rPr lang="sv-SE" sz="9600" dirty="0"/>
              <a:t>a</a:t>
            </a:r>
            <a:r>
              <a:rPr lang="sv-SE" sz="9600" dirty="0" smtClean="0"/>
              <a:t>tt </a:t>
            </a:r>
            <a:r>
              <a:rPr lang="sv-SE" sz="9600" dirty="0"/>
              <a:t>skapa samhälleliga förutsättningar för en god och jämlik hälsa i hela befolkningen och sluta de påverkbara hälsoklyftorna inom en generation.</a:t>
            </a:r>
          </a:p>
          <a:p>
            <a:pPr marL="0" indent="0">
              <a:buNone/>
            </a:pPr>
            <a:endParaRPr lang="sv-SE" sz="5100" dirty="0">
              <a:solidFill>
                <a:prstClr val="black"/>
              </a:solidFill>
              <a:cs typeface="Garamond"/>
            </a:endParaRPr>
          </a:p>
        </p:txBody>
      </p:sp>
      <p:sp>
        <p:nvSpPr>
          <p:cNvPr id="3" name="Rubrik 2"/>
          <p:cNvSpPr>
            <a:spLocks noGrp="1"/>
          </p:cNvSpPr>
          <p:nvPr>
            <p:ph type="title"/>
          </p:nvPr>
        </p:nvSpPr>
        <p:spPr>
          <a:xfrm>
            <a:off x="641604" y="304448"/>
            <a:ext cx="3484726" cy="816429"/>
          </a:xfrm>
        </p:spPr>
        <p:txBody>
          <a:bodyPr/>
          <a:lstStyle/>
          <a:p>
            <a:r>
              <a:rPr lang="sv-SE" sz="3200" dirty="0"/>
              <a:t>Definitioner</a:t>
            </a:r>
          </a:p>
        </p:txBody>
      </p:sp>
      <p:sp>
        <p:nvSpPr>
          <p:cNvPr id="5" name="textruta 4"/>
          <p:cNvSpPr txBox="1"/>
          <p:nvPr/>
        </p:nvSpPr>
        <p:spPr>
          <a:xfrm>
            <a:off x="4361315" y="6426547"/>
            <a:ext cx="7102929" cy="430887"/>
          </a:xfrm>
          <a:prstGeom prst="rect">
            <a:avLst/>
          </a:prstGeom>
          <a:noFill/>
        </p:spPr>
        <p:txBody>
          <a:bodyPr wrap="square" lIns="0" tIns="0" rIns="0" bIns="0" rtlCol="0">
            <a:spAutoFit/>
          </a:bodyPr>
          <a:lstStyle/>
          <a:p>
            <a:r>
              <a:rPr lang="sv-SE" sz="1200" dirty="0">
                <a:solidFill>
                  <a:prstClr val="black"/>
                </a:solidFill>
              </a:rPr>
              <a:t>Källa: Socialstyrelsens termbank, 2009 baserad på WHO, 1948 samt Folkhälsomyndigheten</a:t>
            </a:r>
          </a:p>
          <a:p>
            <a:pPr algn="l"/>
            <a:endParaRPr lang="sv-SE" sz="1600" dirty="0"/>
          </a:p>
        </p:txBody>
      </p:sp>
      <p:pic>
        <p:nvPicPr>
          <p:cNvPr id="4" name="Bildobjekt 3"/>
          <p:cNvPicPr>
            <a:picLocks noChangeAspect="1"/>
          </p:cNvPicPr>
          <p:nvPr/>
        </p:nvPicPr>
        <p:blipFill rotWithShape="1">
          <a:blip r:embed="rId3">
            <a:extLst>
              <a:ext uri="{28A0092B-C50C-407E-A947-70E740481C1C}">
                <a14:useLocalDpi xmlns:a14="http://schemas.microsoft.com/office/drawing/2010/main" val="0"/>
              </a:ext>
            </a:extLst>
          </a:blip>
          <a:srcRect l="56034" t="14562" r="14455" b="57368"/>
          <a:stretch/>
        </p:blipFill>
        <p:spPr>
          <a:xfrm>
            <a:off x="9156032" y="45613"/>
            <a:ext cx="1431758" cy="1925053"/>
          </a:xfrm>
          <a:prstGeom prst="rect">
            <a:avLst/>
          </a:prstGeom>
        </p:spPr>
      </p:pic>
    </p:spTree>
    <p:extLst>
      <p:ext uri="{BB962C8B-B14F-4D97-AF65-F5344CB8AC3E}">
        <p14:creationId xmlns:p14="http://schemas.microsoft.com/office/powerpoint/2010/main" val="185946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9" presetClass="emph" presetSubtype="0" nodeType="withEffect">
                                  <p:stCondLst>
                                    <p:cond delay="0"/>
                                  </p:stCondLst>
                                  <p:childTnLst>
                                    <p:set>
                                      <p:cBhvr rctx="PPT">
                                        <p:cTn id="18" dur="indefinite"/>
                                        <p:tgtEl>
                                          <p:spTgt spid="2">
                                            <p:txEl>
                                              <p:pRg st="1" end="1"/>
                                            </p:txEl>
                                          </p:spTgt>
                                        </p:tgtEl>
                                        <p:attrNameLst>
                                          <p:attrName>style.opacity</p:attrName>
                                        </p:attrNameLst>
                                      </p:cBhvr>
                                      <p:to>
                                        <p:strVal val="0.5"/>
                                      </p:to>
                                    </p:set>
                                    <p:animEffect filter="image" prLst="opacity: 0.5">
                                      <p:cBhvr rctx="IE">
                                        <p:cTn id="19" dur="indefinite"/>
                                        <p:tgtEl>
                                          <p:spTgt spid="2">
                                            <p:txEl>
                                              <p:pRg st="1" end="1"/>
                                            </p:txEl>
                                          </p:spTgt>
                                        </p:tgtEl>
                                      </p:cBhvr>
                                    </p:animEffect>
                                  </p:childTnLst>
                                </p:cTn>
                              </p:par>
                              <p:par>
                                <p:cTn id="20" presetID="9" presetClass="emph" presetSubtype="0" nodeType="withEffect">
                                  <p:stCondLst>
                                    <p:cond delay="0"/>
                                  </p:stCondLst>
                                  <p:childTnLst>
                                    <p:set>
                                      <p:cBhvr rctx="PPT">
                                        <p:cTn id="21" dur="indefinite"/>
                                        <p:tgtEl>
                                          <p:spTgt spid="2">
                                            <p:txEl>
                                              <p:pRg st="2" end="2"/>
                                            </p:txEl>
                                          </p:spTgt>
                                        </p:tgtEl>
                                        <p:attrNameLst>
                                          <p:attrName>style.opacity</p:attrName>
                                        </p:attrNameLst>
                                      </p:cBhvr>
                                      <p:to>
                                        <p:strVal val="0.5"/>
                                      </p:to>
                                    </p:set>
                                    <p:animEffect filter="image" prLst="opacity: 0.5">
                                      <p:cBhvr rctx="IE">
                                        <p:cTn id="22" dur="indefinite"/>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nodeType="clickEffect">
                                  <p:stCondLst>
                                    <p:cond delay="0"/>
                                  </p:stCondLst>
                                  <p:childTnLst>
                                    <p:set>
                                      <p:cBhvr rctx="PPT">
                                        <p:cTn id="26" dur="indefinite"/>
                                        <p:tgtEl>
                                          <p:spTgt spid="2">
                                            <p:txEl>
                                              <p:pRg st="4" end="4"/>
                                            </p:txEl>
                                          </p:spTgt>
                                        </p:tgtEl>
                                        <p:attrNameLst>
                                          <p:attrName>style.opacity</p:attrName>
                                        </p:attrNameLst>
                                      </p:cBhvr>
                                      <p:to>
                                        <p:strVal val="0.5"/>
                                      </p:to>
                                    </p:set>
                                    <p:animEffect filter="image" prLst="opacity: 0.5">
                                      <p:cBhvr rctx="IE">
                                        <p:cTn id="27" dur="indefinite"/>
                                        <p:tgtEl>
                                          <p:spTgt spid="2">
                                            <p:txEl>
                                              <p:pRg st="4" end="4"/>
                                            </p:txEl>
                                          </p:spTgt>
                                        </p:tgtEl>
                                      </p:cBhvr>
                                    </p:animEffect>
                                  </p:childTnLst>
                                </p:cTn>
                              </p:par>
                              <p:par>
                                <p:cTn id="28" presetID="9" presetClass="emph" presetSubtype="0" nodeType="withEffect">
                                  <p:stCondLst>
                                    <p:cond delay="0"/>
                                  </p:stCondLst>
                                  <p:childTnLst>
                                    <p:set>
                                      <p:cBhvr rctx="PPT">
                                        <p:cTn id="29" dur="indefinite"/>
                                        <p:tgtEl>
                                          <p:spTgt spid="2">
                                            <p:txEl>
                                              <p:pRg st="5" end="5"/>
                                            </p:txEl>
                                          </p:spTgt>
                                        </p:tgtEl>
                                        <p:attrNameLst>
                                          <p:attrName>style.opacity</p:attrName>
                                        </p:attrNameLst>
                                      </p:cBhvr>
                                      <p:to>
                                        <p:strVal val="0.5"/>
                                      </p:to>
                                    </p:set>
                                    <p:animEffect filter="image" prLst="opacity: 0.5">
                                      <p:cBhvr rctx="IE">
                                        <p:cTn id="30" dur="indefinite"/>
                                        <p:tgtEl>
                                          <p:spTgt spid="2">
                                            <p:txEl>
                                              <p:pRg st="5" end="5"/>
                                            </p:txEl>
                                          </p:spTgt>
                                        </p:tgtEl>
                                      </p:cBhvr>
                                    </p:animEffect>
                                  </p:childTnLst>
                                </p:cTn>
                              </p:par>
                              <p:par>
                                <p:cTn id="31" presetID="1" presetClass="entr" presetSubtype="0" fill="hold" nodeType="with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6D853C-9638-1CAF-F3ED-520877255455}"/>
              </a:ext>
            </a:extLst>
          </p:cNvPr>
          <p:cNvSpPr/>
          <p:nvPr/>
        </p:nvSpPr>
        <p:spPr>
          <a:xfrm>
            <a:off x="341676" y="246059"/>
            <a:ext cx="9636593" cy="584775"/>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Varför</a:t>
            </a:r>
            <a:r>
              <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a:t>
            </a:r>
            <a:r>
              <a:rPr kumimoji="0" lang="en-US" sz="32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har</a:t>
            </a:r>
            <a:r>
              <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a:t>
            </a:r>
            <a:r>
              <a:rPr kumimoji="0" lang="en-US" sz="32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hälsan</a:t>
            </a:r>
            <a:r>
              <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a:t>
            </a:r>
            <a:r>
              <a:rPr kumimoji="0" lang="en-US" sz="32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blivit</a:t>
            </a:r>
            <a:r>
              <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a:t>
            </a:r>
            <a:r>
              <a:rPr kumimoji="0" lang="en-US" sz="32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bättre</a:t>
            </a:r>
            <a:r>
              <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a:t>
            </a:r>
            <a:r>
              <a:rPr kumimoji="0" lang="en-US" sz="32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över</a:t>
            </a:r>
            <a:r>
              <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tid i </a:t>
            </a:r>
            <a:r>
              <a:rPr kumimoji="0" lang="en-US" sz="32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Sverige</a:t>
            </a:r>
            <a:r>
              <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a:t>
            </a:r>
          </a:p>
        </p:txBody>
      </p:sp>
      <p:pic>
        <p:nvPicPr>
          <p:cNvPr id="3" name="Picture 2">
            <a:extLst>
              <a:ext uri="{FF2B5EF4-FFF2-40B4-BE49-F238E27FC236}">
                <a16:creationId xmlns:a16="http://schemas.microsoft.com/office/drawing/2014/main" id="{189085EF-F0F5-8CA3-B599-BDB8D8C03935}"/>
              </a:ext>
            </a:extLst>
          </p:cNvPr>
          <p:cNvPicPr>
            <a:picLocks noChangeAspect="1"/>
          </p:cNvPicPr>
          <p:nvPr/>
        </p:nvPicPr>
        <p:blipFill>
          <a:blip r:embed="rId3"/>
          <a:stretch>
            <a:fillRect/>
          </a:stretch>
        </p:blipFill>
        <p:spPr>
          <a:xfrm>
            <a:off x="623221" y="1890757"/>
            <a:ext cx="4262023" cy="3238371"/>
          </a:xfrm>
          <a:prstGeom prst="rect">
            <a:avLst/>
          </a:prstGeom>
          <a:solidFill>
            <a:schemeClr val="bg1"/>
          </a:solidFill>
        </p:spPr>
      </p:pic>
      <p:pic>
        <p:nvPicPr>
          <p:cNvPr id="4" name="Picture 3">
            <a:extLst>
              <a:ext uri="{FF2B5EF4-FFF2-40B4-BE49-F238E27FC236}">
                <a16:creationId xmlns:a16="http://schemas.microsoft.com/office/drawing/2014/main" id="{DD4D3BAC-6BCA-C984-2A2C-AC7C46DCF632}"/>
              </a:ext>
            </a:extLst>
          </p:cNvPr>
          <p:cNvPicPr>
            <a:picLocks noChangeAspect="1"/>
          </p:cNvPicPr>
          <p:nvPr/>
        </p:nvPicPr>
        <p:blipFill>
          <a:blip r:embed="rId4"/>
          <a:stretch>
            <a:fillRect/>
          </a:stretch>
        </p:blipFill>
        <p:spPr>
          <a:xfrm>
            <a:off x="7148373" y="1893488"/>
            <a:ext cx="3830605" cy="3081895"/>
          </a:xfrm>
          <a:prstGeom prst="rect">
            <a:avLst/>
          </a:prstGeom>
        </p:spPr>
      </p:pic>
      <p:cxnSp>
        <p:nvCxnSpPr>
          <p:cNvPr id="7" name="Straight Arrow Connector 6">
            <a:extLst>
              <a:ext uri="{FF2B5EF4-FFF2-40B4-BE49-F238E27FC236}">
                <a16:creationId xmlns:a16="http://schemas.microsoft.com/office/drawing/2014/main" id="{2BFB6215-DED5-7C1B-5435-C4B92421603E}"/>
              </a:ext>
            </a:extLst>
          </p:cNvPr>
          <p:cNvCxnSpPr>
            <a:cxnSpLocks/>
            <a:stCxn id="3" idx="3"/>
          </p:cNvCxnSpPr>
          <p:nvPr/>
        </p:nvCxnSpPr>
        <p:spPr>
          <a:xfrm flipV="1">
            <a:off x="4885244" y="3509942"/>
            <a:ext cx="2557692" cy="1"/>
          </a:xfrm>
          <a:prstGeom prst="straightConnector1">
            <a:avLst/>
          </a:prstGeom>
          <a:ln w="635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2C0134F6-DDDC-498D-374B-3F7C35A9F551}"/>
              </a:ext>
            </a:extLst>
          </p:cNvPr>
          <p:cNvPicPr>
            <a:picLocks noChangeAspect="1"/>
          </p:cNvPicPr>
          <p:nvPr/>
        </p:nvPicPr>
        <p:blipFill>
          <a:blip r:embed="rId5"/>
          <a:stretch>
            <a:fillRect/>
          </a:stretch>
        </p:blipFill>
        <p:spPr>
          <a:xfrm>
            <a:off x="6964907" y="1223293"/>
            <a:ext cx="899860" cy="899860"/>
          </a:xfrm>
          <a:prstGeom prst="rect">
            <a:avLst/>
          </a:prstGeom>
        </p:spPr>
      </p:pic>
      <p:pic>
        <p:nvPicPr>
          <p:cNvPr id="16" name="Picture 15">
            <a:extLst>
              <a:ext uri="{FF2B5EF4-FFF2-40B4-BE49-F238E27FC236}">
                <a16:creationId xmlns:a16="http://schemas.microsoft.com/office/drawing/2014/main" id="{F685A2B2-8C92-B44B-045F-0459D45E5AF0}"/>
              </a:ext>
            </a:extLst>
          </p:cNvPr>
          <p:cNvPicPr>
            <a:picLocks noChangeAspect="1"/>
          </p:cNvPicPr>
          <p:nvPr/>
        </p:nvPicPr>
        <p:blipFill>
          <a:blip r:embed="rId6"/>
          <a:stretch>
            <a:fillRect/>
          </a:stretch>
        </p:blipFill>
        <p:spPr>
          <a:xfrm>
            <a:off x="9944430" y="5012657"/>
            <a:ext cx="985313" cy="985313"/>
          </a:xfrm>
          <a:prstGeom prst="rect">
            <a:avLst/>
          </a:prstGeom>
        </p:spPr>
      </p:pic>
      <p:pic>
        <p:nvPicPr>
          <p:cNvPr id="17" name="Picture 16">
            <a:extLst>
              <a:ext uri="{FF2B5EF4-FFF2-40B4-BE49-F238E27FC236}">
                <a16:creationId xmlns:a16="http://schemas.microsoft.com/office/drawing/2014/main" id="{0A98EA1B-59EF-43FD-E351-45981B804846}"/>
              </a:ext>
            </a:extLst>
          </p:cNvPr>
          <p:cNvPicPr>
            <a:picLocks noChangeAspect="1"/>
          </p:cNvPicPr>
          <p:nvPr/>
        </p:nvPicPr>
        <p:blipFill>
          <a:blip r:embed="rId7"/>
          <a:stretch>
            <a:fillRect/>
          </a:stretch>
        </p:blipFill>
        <p:spPr>
          <a:xfrm>
            <a:off x="7485973" y="5145321"/>
            <a:ext cx="899860" cy="899860"/>
          </a:xfrm>
          <a:prstGeom prst="rect">
            <a:avLst/>
          </a:prstGeom>
        </p:spPr>
      </p:pic>
      <p:pic>
        <p:nvPicPr>
          <p:cNvPr id="18" name="Picture 17">
            <a:extLst>
              <a:ext uri="{FF2B5EF4-FFF2-40B4-BE49-F238E27FC236}">
                <a16:creationId xmlns:a16="http://schemas.microsoft.com/office/drawing/2014/main" id="{2D969B24-5533-F767-9163-8ADC3A746B60}"/>
              </a:ext>
            </a:extLst>
          </p:cNvPr>
          <p:cNvPicPr>
            <a:picLocks noChangeAspect="1"/>
          </p:cNvPicPr>
          <p:nvPr/>
        </p:nvPicPr>
        <p:blipFill>
          <a:blip r:embed="rId8"/>
          <a:stretch>
            <a:fillRect/>
          </a:stretch>
        </p:blipFill>
        <p:spPr>
          <a:xfrm>
            <a:off x="8408234" y="830834"/>
            <a:ext cx="899860" cy="899860"/>
          </a:xfrm>
          <a:prstGeom prst="rect">
            <a:avLst/>
          </a:prstGeom>
        </p:spPr>
      </p:pic>
      <p:pic>
        <p:nvPicPr>
          <p:cNvPr id="20" name="Picture 19">
            <a:extLst>
              <a:ext uri="{FF2B5EF4-FFF2-40B4-BE49-F238E27FC236}">
                <a16:creationId xmlns:a16="http://schemas.microsoft.com/office/drawing/2014/main" id="{79BF648F-7AF9-9CAB-3F14-D43F67F78633}"/>
              </a:ext>
            </a:extLst>
          </p:cNvPr>
          <p:cNvPicPr>
            <a:picLocks noChangeAspect="1"/>
          </p:cNvPicPr>
          <p:nvPr/>
        </p:nvPicPr>
        <p:blipFill>
          <a:blip r:embed="rId9"/>
          <a:stretch>
            <a:fillRect/>
          </a:stretch>
        </p:blipFill>
        <p:spPr>
          <a:xfrm>
            <a:off x="10029883" y="1223293"/>
            <a:ext cx="899860" cy="899860"/>
          </a:xfrm>
          <a:prstGeom prst="rect">
            <a:avLst/>
          </a:prstGeom>
        </p:spPr>
      </p:pic>
      <p:pic>
        <p:nvPicPr>
          <p:cNvPr id="8" name="Bildobjekt 7"/>
          <p:cNvPicPr>
            <a:picLocks noChangeAspect="1"/>
          </p:cNvPicPr>
          <p:nvPr/>
        </p:nvPicPr>
        <p:blipFill>
          <a:blip r:embed="rId10"/>
          <a:stretch>
            <a:fillRect/>
          </a:stretch>
        </p:blipFill>
        <p:spPr>
          <a:xfrm>
            <a:off x="4353238" y="3829018"/>
            <a:ext cx="2979769" cy="2330005"/>
          </a:xfrm>
          <a:prstGeom prst="rect">
            <a:avLst/>
          </a:prstGeom>
          <a:solidFill>
            <a:schemeClr val="tx2">
              <a:lumMod val="20000"/>
              <a:lumOff val="80000"/>
            </a:schemeClr>
          </a:solidFill>
        </p:spPr>
      </p:pic>
      <p:pic>
        <p:nvPicPr>
          <p:cNvPr id="1026" name="018D2EFB-06EB-437D-9CE9-6CFDDCCD891A" descr="6D0523B4-B9F4-4733-8078-E95385D6B508"/>
          <p:cNvPicPr>
            <a:picLocks noChangeAspect="1" noChangeArrowheads="1"/>
          </p:cNvPicPr>
          <p:nvPr/>
        </p:nvPicPr>
        <p:blipFill rotWithShape="1">
          <a:blip r:embed="rId11" cstate="hqprint">
            <a:extLst>
              <a:ext uri="{28A0092B-C50C-407E-A947-70E740481C1C}">
                <a14:useLocalDpi xmlns:a14="http://schemas.microsoft.com/office/drawing/2010/main" val="0"/>
              </a:ext>
            </a:extLst>
          </a:blip>
          <a:srcRect l="14260" t="8436" r="12093" b="14953"/>
          <a:stretch/>
        </p:blipFill>
        <p:spPr bwMode="auto">
          <a:xfrm>
            <a:off x="8588746" y="5253673"/>
            <a:ext cx="949857" cy="893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Bildobjekt 8"/>
          <p:cNvPicPr>
            <a:picLocks noChangeAspect="1"/>
          </p:cNvPicPr>
          <p:nvPr/>
        </p:nvPicPr>
        <p:blipFill rotWithShape="1">
          <a:blip r:embed="rId12"/>
          <a:srcRect l="52294" t="9426" r="4583" b="8910"/>
          <a:stretch/>
        </p:blipFill>
        <p:spPr>
          <a:xfrm>
            <a:off x="10978978" y="3935430"/>
            <a:ext cx="1023629" cy="992229"/>
          </a:xfrm>
          <a:prstGeom prst="rect">
            <a:avLst/>
          </a:prstGeom>
        </p:spPr>
      </p:pic>
      <p:sp>
        <p:nvSpPr>
          <p:cNvPr id="10" name="textruta 9"/>
          <p:cNvSpPr txBox="1"/>
          <p:nvPr/>
        </p:nvSpPr>
        <p:spPr>
          <a:xfrm flipH="1">
            <a:off x="4885244" y="6199130"/>
            <a:ext cx="277071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Roboto"/>
                <a:ea typeface="+mn-ea"/>
                <a:cs typeface="+mn-cs"/>
              </a:rPr>
              <a:t>Källa: Läkartidningen 48/2010</a:t>
            </a:r>
          </a:p>
        </p:txBody>
      </p:sp>
      <p:grpSp>
        <p:nvGrpSpPr>
          <p:cNvPr id="12" name="Grupp 11"/>
          <p:cNvGrpSpPr/>
          <p:nvPr/>
        </p:nvGrpSpPr>
        <p:grpSpPr>
          <a:xfrm>
            <a:off x="10978978" y="2123153"/>
            <a:ext cx="1023629" cy="964104"/>
            <a:chOff x="11112650" y="2994710"/>
            <a:chExt cx="981812" cy="964104"/>
          </a:xfrm>
          <a:solidFill>
            <a:schemeClr val="accent1">
              <a:lumMod val="20000"/>
              <a:lumOff val="80000"/>
            </a:schemeClr>
          </a:solidFill>
        </p:grpSpPr>
        <p:sp>
          <p:nvSpPr>
            <p:cNvPr id="11" name="Flödesschema: Koppling 10"/>
            <p:cNvSpPr/>
            <p:nvPr/>
          </p:nvSpPr>
          <p:spPr>
            <a:xfrm>
              <a:off x="11112650" y="2994710"/>
              <a:ext cx="981812" cy="964104"/>
            </a:xfrm>
            <a:prstGeom prst="flowChartConnector">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Roboto"/>
                <a:ea typeface="+mn-ea"/>
                <a:cs typeface="+mn-cs"/>
              </a:endParaRPr>
            </a:p>
          </p:txBody>
        </p:sp>
        <p:grpSp>
          <p:nvGrpSpPr>
            <p:cNvPr id="19" name="xxIcon">
              <a:extLst>
                <a:ext uri="{FF2B5EF4-FFF2-40B4-BE49-F238E27FC236}">
                  <a16:creationId xmlns:a16="http://schemas.microsoft.com/office/drawing/2014/main" id="{2E86568F-EB3C-4FAF-9A42-382A77F53ADD}"/>
                </a:ext>
              </a:extLst>
            </p:cNvPr>
            <p:cNvGrpSpPr>
              <a:grpSpLocks noChangeAspect="1"/>
            </p:cNvGrpSpPr>
            <p:nvPr/>
          </p:nvGrpSpPr>
          <p:grpSpPr>
            <a:xfrm>
              <a:off x="11349405" y="3184037"/>
              <a:ext cx="503048" cy="500797"/>
              <a:chOff x="5746551" y="3079551"/>
              <a:chExt cx="2747664" cy="2748002"/>
            </a:xfrm>
            <a:grpFill/>
          </p:grpSpPr>
          <p:sp>
            <p:nvSpPr>
              <p:cNvPr id="21" name="Frihandsfigur: Form 288">
                <a:extLst>
                  <a:ext uri="{FF2B5EF4-FFF2-40B4-BE49-F238E27FC236}">
                    <a16:creationId xmlns:a16="http://schemas.microsoft.com/office/drawing/2014/main" id="{7312DFA9-3678-4450-9610-711006D8809C}"/>
                  </a:ext>
                </a:extLst>
              </p:cNvPr>
              <p:cNvSpPr/>
              <p:nvPr/>
            </p:nvSpPr>
            <p:spPr>
              <a:xfrm>
                <a:off x="6160332" y="3808551"/>
                <a:ext cx="1605558" cy="1605220"/>
              </a:xfrm>
              <a:custGeom>
                <a:avLst/>
                <a:gdLst>
                  <a:gd name="connsiteX0" fmla="*/ 616225 w 1605558"/>
                  <a:gd name="connsiteY0" fmla="*/ 1495901 h 1605220"/>
                  <a:gd name="connsiteX1" fmla="*/ 109534 w 1605558"/>
                  <a:gd name="connsiteY1" fmla="*/ 1504672 h 1605220"/>
                  <a:gd name="connsiteX2" fmla="*/ 100763 w 1605558"/>
                  <a:gd name="connsiteY2" fmla="*/ 997982 h 1605220"/>
                  <a:gd name="connsiteX3" fmla="*/ 109534 w 1605558"/>
                  <a:gd name="connsiteY3" fmla="*/ 989211 h 1605220"/>
                  <a:gd name="connsiteX4" fmla="*/ 1098626 w 1605558"/>
                  <a:gd name="connsiteY4" fmla="*/ 119 h 1605220"/>
                  <a:gd name="connsiteX5" fmla="*/ 1605654 w 1605558"/>
                  <a:gd name="connsiteY5" fmla="*/ 507147 h 1605220"/>
                  <a:gd name="connsiteX6" fmla="*/ 616562 w 1605558"/>
                  <a:gd name="connsiteY6" fmla="*/ 1496239 h 1605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5558" h="1605220">
                    <a:moveTo>
                      <a:pt x="616225" y="1495901"/>
                    </a:moveTo>
                    <a:cubicBezTo>
                      <a:pt x="478588" y="1638260"/>
                      <a:pt x="251893" y="1642309"/>
                      <a:pt x="109534" y="1504672"/>
                    </a:cubicBezTo>
                    <a:cubicBezTo>
                      <a:pt x="-32825" y="1367036"/>
                      <a:pt x="-36873" y="1140341"/>
                      <a:pt x="100763" y="997982"/>
                    </a:cubicBezTo>
                    <a:cubicBezTo>
                      <a:pt x="103799" y="994946"/>
                      <a:pt x="106498" y="991910"/>
                      <a:pt x="109534" y="989211"/>
                    </a:cubicBezTo>
                    <a:lnTo>
                      <a:pt x="1098626" y="119"/>
                    </a:lnTo>
                    <a:lnTo>
                      <a:pt x="1605654" y="507147"/>
                    </a:lnTo>
                    <a:lnTo>
                      <a:pt x="616562" y="1496239"/>
                    </a:lnTo>
                    <a:close/>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22" name="Frihandsfigur: Form 289">
                <a:extLst>
                  <a:ext uri="{FF2B5EF4-FFF2-40B4-BE49-F238E27FC236}">
                    <a16:creationId xmlns:a16="http://schemas.microsoft.com/office/drawing/2014/main" id="{53D654B8-6320-4AC9-8E4F-857FC15638C2}"/>
                  </a:ext>
                </a:extLst>
              </p:cNvPr>
              <p:cNvSpPr/>
              <p:nvPr/>
            </p:nvSpPr>
            <p:spPr>
              <a:xfrm>
                <a:off x="5746551" y="5304333"/>
                <a:ext cx="523220" cy="523220"/>
              </a:xfrm>
              <a:custGeom>
                <a:avLst/>
                <a:gdLst>
                  <a:gd name="connsiteX0" fmla="*/ 24 w 523220"/>
                  <a:gd name="connsiteY0" fmla="*/ 523411 h 523220"/>
                  <a:gd name="connsiteX1" fmla="*/ 523244 w 523220"/>
                  <a:gd name="connsiteY1" fmla="*/ 191 h 523220"/>
                </a:gdLst>
                <a:ahLst/>
                <a:cxnLst>
                  <a:cxn ang="0">
                    <a:pos x="connsiteX0" y="connsiteY0"/>
                  </a:cxn>
                  <a:cxn ang="0">
                    <a:pos x="connsiteX1" y="connsiteY1"/>
                  </a:cxn>
                </a:cxnLst>
                <a:rect l="l" t="t" r="r" b="b"/>
                <a:pathLst>
                  <a:path w="523220" h="523220">
                    <a:moveTo>
                      <a:pt x="24" y="523411"/>
                    </a:moveTo>
                    <a:lnTo>
                      <a:pt x="523244" y="191"/>
                    </a:lnTo>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23" name="Frihandsfigur: Form 290">
                <a:extLst>
                  <a:ext uri="{FF2B5EF4-FFF2-40B4-BE49-F238E27FC236}">
                    <a16:creationId xmlns:a16="http://schemas.microsoft.com/office/drawing/2014/main" id="{9F18CFA6-B638-4A72-92E5-C41052652307}"/>
                  </a:ext>
                </a:extLst>
              </p:cNvPr>
              <p:cNvSpPr/>
              <p:nvPr/>
            </p:nvSpPr>
            <p:spPr>
              <a:xfrm>
                <a:off x="7512208" y="3589615"/>
                <a:ext cx="472281" cy="472281"/>
              </a:xfrm>
              <a:custGeom>
                <a:avLst/>
                <a:gdLst>
                  <a:gd name="connsiteX0" fmla="*/ 155 w 472281"/>
                  <a:gd name="connsiteY0" fmla="*/ 472341 h 472281"/>
                  <a:gd name="connsiteX1" fmla="*/ 472436 w 472281"/>
                  <a:gd name="connsiteY1" fmla="*/ 60 h 472281"/>
                </a:gdLst>
                <a:ahLst/>
                <a:cxnLst>
                  <a:cxn ang="0">
                    <a:pos x="connsiteX0" y="connsiteY0"/>
                  </a:cxn>
                  <a:cxn ang="0">
                    <a:pos x="connsiteX1" y="connsiteY1"/>
                  </a:cxn>
                </a:cxnLst>
                <a:rect l="l" t="t" r="r" b="b"/>
                <a:pathLst>
                  <a:path w="472281" h="472281">
                    <a:moveTo>
                      <a:pt x="155" y="472341"/>
                    </a:moveTo>
                    <a:lnTo>
                      <a:pt x="472436" y="60"/>
                    </a:lnTo>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24" name="Frihandsfigur: Form 291">
                <a:extLst>
                  <a:ext uri="{FF2B5EF4-FFF2-40B4-BE49-F238E27FC236}">
                    <a16:creationId xmlns:a16="http://schemas.microsoft.com/office/drawing/2014/main" id="{899809CD-CAF1-482B-9C14-493D11AF6A0A}"/>
                  </a:ext>
                </a:extLst>
              </p:cNvPr>
              <p:cNvSpPr/>
              <p:nvPr/>
            </p:nvSpPr>
            <p:spPr>
              <a:xfrm>
                <a:off x="6748631" y="3298318"/>
                <a:ext cx="597435" cy="509895"/>
              </a:xfrm>
              <a:custGeom>
                <a:avLst/>
                <a:gdLst>
                  <a:gd name="connsiteX0" fmla="*/ 87643 w 597435"/>
                  <a:gd name="connsiteY0" fmla="*/ 509935 h 509895"/>
                  <a:gd name="connsiteX1" fmla="*/ 87643 w 597435"/>
                  <a:gd name="connsiteY1" fmla="*/ 87580 h 509895"/>
                  <a:gd name="connsiteX2" fmla="*/ 509997 w 597435"/>
                  <a:gd name="connsiteY2" fmla="*/ 87580 h 509895"/>
                  <a:gd name="connsiteX3" fmla="*/ 509997 w 597435"/>
                  <a:gd name="connsiteY3" fmla="*/ 509935 h 509895"/>
                </a:gdLst>
                <a:ahLst/>
                <a:cxnLst>
                  <a:cxn ang="0">
                    <a:pos x="connsiteX0" y="connsiteY0"/>
                  </a:cxn>
                  <a:cxn ang="0">
                    <a:pos x="connsiteX1" y="connsiteY1"/>
                  </a:cxn>
                  <a:cxn ang="0">
                    <a:pos x="connsiteX2" y="connsiteY2"/>
                  </a:cxn>
                  <a:cxn ang="0">
                    <a:pos x="connsiteX3" y="connsiteY3"/>
                  </a:cxn>
                </a:cxnLst>
                <a:rect l="l" t="t" r="r" b="b"/>
                <a:pathLst>
                  <a:path w="597435" h="509895">
                    <a:moveTo>
                      <a:pt x="87643" y="509935"/>
                    </a:moveTo>
                    <a:cubicBezTo>
                      <a:pt x="-29078" y="393214"/>
                      <a:pt x="-29078" y="204301"/>
                      <a:pt x="87643" y="87580"/>
                    </a:cubicBezTo>
                    <a:cubicBezTo>
                      <a:pt x="204363" y="-29141"/>
                      <a:pt x="393276" y="-29141"/>
                      <a:pt x="509997" y="87580"/>
                    </a:cubicBezTo>
                    <a:cubicBezTo>
                      <a:pt x="626718" y="204301"/>
                      <a:pt x="626718" y="393214"/>
                      <a:pt x="509997" y="509935"/>
                    </a:cubicBezTo>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25" name="Frihandsfigur: Form 292">
                <a:extLst>
                  <a:ext uri="{FF2B5EF4-FFF2-40B4-BE49-F238E27FC236}">
                    <a16:creationId xmlns:a16="http://schemas.microsoft.com/office/drawing/2014/main" id="{F83D6B65-FF7C-4119-B68B-F55E6274A606}"/>
                  </a:ext>
                </a:extLst>
              </p:cNvPr>
              <p:cNvSpPr/>
              <p:nvPr/>
            </p:nvSpPr>
            <p:spPr>
              <a:xfrm>
                <a:off x="7765553" y="4227700"/>
                <a:ext cx="509895" cy="597435"/>
              </a:xfrm>
              <a:custGeom>
                <a:avLst/>
                <a:gdLst>
                  <a:gd name="connsiteX0" fmla="*/ 175 w 509895"/>
                  <a:gd name="connsiteY0" fmla="*/ 510008 h 597435"/>
                  <a:gd name="connsiteX1" fmla="*/ 422530 w 509895"/>
                  <a:gd name="connsiteY1" fmla="*/ 510008 h 597435"/>
                  <a:gd name="connsiteX2" fmla="*/ 422530 w 509895"/>
                  <a:gd name="connsiteY2" fmla="*/ 87654 h 597435"/>
                  <a:gd name="connsiteX3" fmla="*/ 175 w 509895"/>
                  <a:gd name="connsiteY3" fmla="*/ 87654 h 597435"/>
                </a:gdLst>
                <a:ahLst/>
                <a:cxnLst>
                  <a:cxn ang="0">
                    <a:pos x="connsiteX0" y="connsiteY0"/>
                  </a:cxn>
                  <a:cxn ang="0">
                    <a:pos x="connsiteX1" y="connsiteY1"/>
                  </a:cxn>
                  <a:cxn ang="0">
                    <a:pos x="connsiteX2" y="connsiteY2"/>
                  </a:cxn>
                  <a:cxn ang="0">
                    <a:pos x="connsiteX3" y="connsiteY3"/>
                  </a:cxn>
                </a:cxnLst>
                <a:rect l="l" t="t" r="r" b="b"/>
                <a:pathLst>
                  <a:path w="509895" h="597435">
                    <a:moveTo>
                      <a:pt x="175" y="510008"/>
                    </a:moveTo>
                    <a:cubicBezTo>
                      <a:pt x="116896" y="626729"/>
                      <a:pt x="305809" y="626729"/>
                      <a:pt x="422530" y="510008"/>
                    </a:cubicBezTo>
                    <a:cubicBezTo>
                      <a:pt x="539251" y="393287"/>
                      <a:pt x="539251" y="204375"/>
                      <a:pt x="422530" y="87654"/>
                    </a:cubicBezTo>
                    <a:cubicBezTo>
                      <a:pt x="305809" y="-29067"/>
                      <a:pt x="116896" y="-29067"/>
                      <a:pt x="175" y="87654"/>
                    </a:cubicBezTo>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26" name="Frihandsfigur: Form 293">
                <a:extLst>
                  <a:ext uri="{FF2B5EF4-FFF2-40B4-BE49-F238E27FC236}">
                    <a16:creationId xmlns:a16="http://schemas.microsoft.com/office/drawing/2014/main" id="{D0A88C93-DDDD-45F5-8D1A-9212DA8BA5B9}"/>
                  </a:ext>
                </a:extLst>
              </p:cNvPr>
              <p:cNvSpPr/>
              <p:nvPr/>
            </p:nvSpPr>
            <p:spPr>
              <a:xfrm>
                <a:off x="6861135" y="4205942"/>
                <a:ext cx="506690" cy="507027"/>
              </a:xfrm>
              <a:custGeom>
                <a:avLst/>
                <a:gdLst>
                  <a:gd name="connsiteX0" fmla="*/ 107 w 506690"/>
                  <a:gd name="connsiteY0" fmla="*/ 108 h 507027"/>
                  <a:gd name="connsiteX1" fmla="*/ 506797 w 506690"/>
                  <a:gd name="connsiteY1" fmla="*/ 507135 h 507027"/>
                </a:gdLst>
                <a:ahLst/>
                <a:cxnLst>
                  <a:cxn ang="0">
                    <a:pos x="connsiteX0" y="connsiteY0"/>
                  </a:cxn>
                  <a:cxn ang="0">
                    <a:pos x="connsiteX1" y="connsiteY1"/>
                  </a:cxn>
                </a:cxnLst>
                <a:rect l="l" t="t" r="r" b="b"/>
                <a:pathLst>
                  <a:path w="506690" h="507027">
                    <a:moveTo>
                      <a:pt x="107" y="108"/>
                    </a:moveTo>
                    <a:lnTo>
                      <a:pt x="506797" y="507135"/>
                    </a:lnTo>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27" name="Frihandsfigur: Form 294">
                <a:extLst>
                  <a:ext uri="{FF2B5EF4-FFF2-40B4-BE49-F238E27FC236}">
                    <a16:creationId xmlns:a16="http://schemas.microsoft.com/office/drawing/2014/main" id="{3131C615-368D-4BFA-9533-095C2377E413}"/>
                  </a:ext>
                </a:extLst>
              </p:cNvPr>
              <p:cNvSpPr/>
              <p:nvPr/>
            </p:nvSpPr>
            <p:spPr>
              <a:xfrm>
                <a:off x="6607452" y="4459624"/>
                <a:ext cx="126841" cy="126503"/>
              </a:xfrm>
              <a:custGeom>
                <a:avLst/>
                <a:gdLst>
                  <a:gd name="connsiteX0" fmla="*/ 73 w 126841"/>
                  <a:gd name="connsiteY0" fmla="*/ 113 h 126503"/>
                  <a:gd name="connsiteX1" fmla="*/ 126915 w 126841"/>
                  <a:gd name="connsiteY1" fmla="*/ 126616 h 126503"/>
                </a:gdLst>
                <a:ahLst/>
                <a:cxnLst>
                  <a:cxn ang="0">
                    <a:pos x="connsiteX0" y="connsiteY0"/>
                  </a:cxn>
                  <a:cxn ang="0">
                    <a:pos x="connsiteX1" y="connsiteY1"/>
                  </a:cxn>
                </a:cxnLst>
                <a:rect l="l" t="t" r="r" b="b"/>
                <a:pathLst>
                  <a:path w="126841" h="126503">
                    <a:moveTo>
                      <a:pt x="73" y="113"/>
                    </a:moveTo>
                    <a:lnTo>
                      <a:pt x="126915" y="126616"/>
                    </a:lnTo>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28" name="Frihandsfigur: Form 295">
                <a:extLst>
                  <a:ext uri="{FF2B5EF4-FFF2-40B4-BE49-F238E27FC236}">
                    <a16:creationId xmlns:a16="http://schemas.microsoft.com/office/drawing/2014/main" id="{50E585CF-1793-4C67-9154-599EE0986240}"/>
                  </a:ext>
                </a:extLst>
              </p:cNvPr>
              <p:cNvSpPr/>
              <p:nvPr/>
            </p:nvSpPr>
            <p:spPr>
              <a:xfrm>
                <a:off x="6354107" y="4712970"/>
                <a:ext cx="126841" cy="126841"/>
              </a:xfrm>
              <a:custGeom>
                <a:avLst/>
                <a:gdLst>
                  <a:gd name="connsiteX0" fmla="*/ 54 w 126841"/>
                  <a:gd name="connsiteY0" fmla="*/ 132 h 126841"/>
                  <a:gd name="connsiteX1" fmla="*/ 126896 w 126841"/>
                  <a:gd name="connsiteY1" fmla="*/ 126973 h 126841"/>
                </a:gdLst>
                <a:ahLst/>
                <a:cxnLst>
                  <a:cxn ang="0">
                    <a:pos x="connsiteX0" y="connsiteY0"/>
                  </a:cxn>
                  <a:cxn ang="0">
                    <a:pos x="connsiteX1" y="connsiteY1"/>
                  </a:cxn>
                </a:cxnLst>
                <a:rect l="l" t="t" r="r" b="b"/>
                <a:pathLst>
                  <a:path w="126841" h="126841">
                    <a:moveTo>
                      <a:pt x="54" y="132"/>
                    </a:moveTo>
                    <a:lnTo>
                      <a:pt x="126896" y="126973"/>
                    </a:lnTo>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29" name="Frihandsfigur: Form 296">
                <a:extLst>
                  <a:ext uri="{FF2B5EF4-FFF2-40B4-BE49-F238E27FC236}">
                    <a16:creationId xmlns:a16="http://schemas.microsoft.com/office/drawing/2014/main" id="{1B216CAD-BA76-4A19-A40A-704262A7316C}"/>
                  </a:ext>
                </a:extLst>
              </p:cNvPr>
              <p:cNvSpPr/>
              <p:nvPr/>
            </p:nvSpPr>
            <p:spPr>
              <a:xfrm>
                <a:off x="7897117" y="3079551"/>
                <a:ext cx="597098" cy="597098"/>
              </a:xfrm>
              <a:custGeom>
                <a:avLst/>
                <a:gdLst>
                  <a:gd name="connsiteX0" fmla="*/ 597287 w 597098"/>
                  <a:gd name="connsiteY0" fmla="*/ 298576 h 597098"/>
                  <a:gd name="connsiteX1" fmla="*/ 298738 w 597098"/>
                  <a:gd name="connsiteY1" fmla="*/ 597125 h 597098"/>
                  <a:gd name="connsiteX2" fmla="*/ 188 w 597098"/>
                  <a:gd name="connsiteY2" fmla="*/ 298576 h 597098"/>
                  <a:gd name="connsiteX3" fmla="*/ 298738 w 597098"/>
                  <a:gd name="connsiteY3" fmla="*/ 26 h 597098"/>
                  <a:gd name="connsiteX4" fmla="*/ 597287 w 597098"/>
                  <a:gd name="connsiteY4" fmla="*/ 298576 h 597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098" h="597098">
                    <a:moveTo>
                      <a:pt x="597287" y="298576"/>
                    </a:moveTo>
                    <a:cubicBezTo>
                      <a:pt x="597287" y="463460"/>
                      <a:pt x="463622" y="597125"/>
                      <a:pt x="298738" y="597125"/>
                    </a:cubicBezTo>
                    <a:cubicBezTo>
                      <a:pt x="133853" y="597125"/>
                      <a:pt x="188" y="463460"/>
                      <a:pt x="188" y="298576"/>
                    </a:cubicBezTo>
                    <a:cubicBezTo>
                      <a:pt x="188" y="133691"/>
                      <a:pt x="133853" y="26"/>
                      <a:pt x="298738" y="26"/>
                    </a:cubicBezTo>
                    <a:cubicBezTo>
                      <a:pt x="463622" y="26"/>
                      <a:pt x="597287" y="133691"/>
                      <a:pt x="597287" y="298576"/>
                    </a:cubicBezTo>
                    <a:close/>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grpSp>
      </p:grpSp>
    </p:spTree>
    <p:extLst>
      <p:ext uri="{BB962C8B-B14F-4D97-AF65-F5344CB8AC3E}">
        <p14:creationId xmlns:p14="http://schemas.microsoft.com/office/powerpoint/2010/main" val="383160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childTnLst>
                                </p:cTn>
                              </p:par>
                              <p:par>
                                <p:cTn id="26" presetID="10" presetClass="entr" presetSubtype="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26"/>
                                        </p:tgtEl>
                                        <p:attrNameLst>
                                          <p:attrName>style.visibility</p:attrName>
                                        </p:attrNameLst>
                                      </p:cBhvr>
                                      <p:to>
                                        <p:strVal val="visible"/>
                                      </p:to>
                                    </p:set>
                                  </p:childTnLst>
                                </p:cTn>
                              </p:par>
                              <p:par>
                                <p:cTn id="33" presetID="10"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8"/>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9999" y="63501"/>
            <a:ext cx="11171710" cy="718820"/>
          </a:xfrm>
        </p:spPr>
        <p:txBody>
          <a:bodyPr/>
          <a:lstStyle/>
          <a:p>
            <a:pPr algn="ctr"/>
            <a:r>
              <a:rPr lang="sv-SE" sz="3200" dirty="0"/>
              <a:t>Socioekonomiska skillnader i hälsa</a:t>
            </a:r>
          </a:p>
        </p:txBody>
      </p:sp>
      <p:graphicFrame>
        <p:nvGraphicFramePr>
          <p:cNvPr id="7" name="Diagram 6"/>
          <p:cNvGraphicFramePr>
            <a:graphicFrameLocks/>
          </p:cNvGraphicFramePr>
          <p:nvPr/>
        </p:nvGraphicFramePr>
        <p:xfrm>
          <a:off x="1895474" y="1266825"/>
          <a:ext cx="8115301" cy="5066009"/>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ruta 3"/>
          <p:cNvSpPr txBox="1"/>
          <p:nvPr/>
        </p:nvSpPr>
        <p:spPr>
          <a:xfrm>
            <a:off x="9765089" y="6483350"/>
            <a:ext cx="710387" cy="215444"/>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Källa: SCB</a:t>
            </a:r>
          </a:p>
        </p:txBody>
      </p:sp>
      <p:sp>
        <p:nvSpPr>
          <p:cNvPr id="6" name="textruta 5"/>
          <p:cNvSpPr txBox="1"/>
          <p:nvPr/>
        </p:nvSpPr>
        <p:spPr>
          <a:xfrm>
            <a:off x="2962325" y="809724"/>
            <a:ext cx="6327058"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Återstående medellivslängd vid 30 års ålder i Sverige, 2021</a:t>
            </a:r>
          </a:p>
        </p:txBody>
      </p:sp>
    </p:spTree>
    <p:extLst>
      <p:ext uri="{BB962C8B-B14F-4D97-AF65-F5344CB8AC3E}">
        <p14:creationId xmlns:p14="http://schemas.microsoft.com/office/powerpoint/2010/main" val="1012947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3"/>
          <a:stretch>
            <a:fillRect/>
          </a:stretch>
        </p:blipFill>
        <p:spPr>
          <a:xfrm>
            <a:off x="154933" y="578873"/>
            <a:ext cx="11882134" cy="5700254"/>
          </a:xfrm>
          <a:prstGeom prst="rect">
            <a:avLst/>
          </a:prstGeom>
        </p:spPr>
      </p:pic>
      <p:sp>
        <p:nvSpPr>
          <p:cNvPr id="3" name="textruta 2"/>
          <p:cNvSpPr txBox="1"/>
          <p:nvPr/>
        </p:nvSpPr>
        <p:spPr>
          <a:xfrm>
            <a:off x="438355" y="332651"/>
            <a:ext cx="5463034" cy="492443"/>
          </a:xfrm>
          <a:prstGeom prst="rect">
            <a:avLst/>
          </a:prstGeom>
          <a:noFill/>
        </p:spPr>
        <p:txBody>
          <a:bodyPr wrap="none" lIns="0" tIns="0" rIns="0" bIns="0" rtlCol="0">
            <a:spAutoFit/>
          </a:bodyPr>
          <a:lstStyle/>
          <a:p>
            <a:pPr algn="ctr"/>
            <a:r>
              <a:rPr lang="sv-SE" sz="3200" b="1" dirty="0"/>
              <a:t>Hälsans bestämningsfaktorer</a:t>
            </a:r>
          </a:p>
        </p:txBody>
      </p:sp>
      <p:sp>
        <p:nvSpPr>
          <p:cNvPr id="5" name="textruta 4"/>
          <p:cNvSpPr txBox="1"/>
          <p:nvPr/>
        </p:nvSpPr>
        <p:spPr>
          <a:xfrm>
            <a:off x="7309985" y="6398191"/>
            <a:ext cx="6019800" cy="184666"/>
          </a:xfrm>
          <a:prstGeom prst="rect">
            <a:avLst/>
          </a:prstGeom>
          <a:noFill/>
        </p:spPr>
        <p:txBody>
          <a:bodyPr wrap="square" lIns="0" tIns="0" rIns="0" bIns="0" rtlCol="0">
            <a:spAutoFit/>
          </a:bodyPr>
          <a:lstStyle/>
          <a:p>
            <a:pPr algn="l"/>
            <a:r>
              <a:rPr lang="sv-SE" sz="1200" dirty="0"/>
              <a:t>Källa: Östgötakommissionens slutrapport 2014.</a:t>
            </a:r>
          </a:p>
        </p:txBody>
      </p:sp>
    </p:spTree>
    <p:extLst>
      <p:ext uri="{BB962C8B-B14F-4D97-AF65-F5344CB8AC3E}">
        <p14:creationId xmlns:p14="http://schemas.microsoft.com/office/powerpoint/2010/main" val="3591784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3"/>
          <a:stretch>
            <a:fillRect/>
          </a:stretch>
        </p:blipFill>
        <p:spPr>
          <a:xfrm>
            <a:off x="3009130" y="286345"/>
            <a:ext cx="5640100" cy="6070005"/>
          </a:xfrm>
          <a:prstGeom prst="rect">
            <a:avLst/>
          </a:prstGeom>
        </p:spPr>
      </p:pic>
      <p:sp>
        <p:nvSpPr>
          <p:cNvPr id="4" name="textruta 3"/>
          <p:cNvSpPr txBox="1"/>
          <p:nvPr/>
        </p:nvSpPr>
        <p:spPr>
          <a:xfrm>
            <a:off x="3996111" y="6356350"/>
            <a:ext cx="6562694" cy="369332"/>
          </a:xfrm>
          <a:prstGeom prst="rect">
            <a:avLst/>
          </a:prstGeom>
          <a:noFill/>
        </p:spPr>
        <p:txBody>
          <a:bodyPr wrap="none" lIns="0" tIns="0" rIns="0" bIns="0" rtlCol="0">
            <a:spAutoFit/>
          </a:bodyPr>
          <a:lstStyle/>
          <a:p>
            <a:r>
              <a:rPr lang="en-US" sz="1200" dirty="0" err="1"/>
              <a:t>Källa</a:t>
            </a:r>
            <a:r>
              <a:rPr lang="en-US" sz="1200" dirty="0"/>
              <a:t>: </a:t>
            </a:r>
            <a:r>
              <a:rPr lang="en-US" sz="1200" dirty="0" err="1"/>
              <a:t>Bearbetad</a:t>
            </a:r>
            <a:r>
              <a:rPr lang="en-US" sz="1200" dirty="0"/>
              <a:t> illustration </a:t>
            </a:r>
            <a:r>
              <a:rPr lang="en-US" sz="1200" dirty="0" err="1"/>
              <a:t>av</a:t>
            </a:r>
            <a:r>
              <a:rPr lang="en-US" sz="1200" dirty="0"/>
              <a:t> Health in the river of life </a:t>
            </a:r>
            <a:r>
              <a:rPr lang="en-US" sz="1200" dirty="0" err="1"/>
              <a:t>av</a:t>
            </a:r>
            <a:r>
              <a:rPr lang="en-US" sz="1200" dirty="0"/>
              <a:t> Bengt Lindström och Monica Eriksson</a:t>
            </a:r>
          </a:p>
          <a:p>
            <a:pPr algn="l"/>
            <a:endParaRPr lang="sv-SE" sz="1200" dirty="0"/>
          </a:p>
        </p:txBody>
      </p:sp>
      <p:sp>
        <p:nvSpPr>
          <p:cNvPr id="5" name="Rubrik 4"/>
          <p:cNvSpPr>
            <a:spLocks noGrp="1"/>
          </p:cNvSpPr>
          <p:nvPr>
            <p:ph type="title"/>
          </p:nvPr>
        </p:nvSpPr>
        <p:spPr>
          <a:xfrm>
            <a:off x="209341" y="158526"/>
            <a:ext cx="4460981" cy="1364136"/>
          </a:xfrm>
        </p:spPr>
        <p:txBody>
          <a:bodyPr/>
          <a:lstStyle/>
          <a:p>
            <a:r>
              <a:rPr lang="sv-SE" sz="3200" dirty="0"/>
              <a:t>Hälsofrämjande och </a:t>
            </a:r>
            <a:br>
              <a:rPr lang="sv-SE" sz="3200" dirty="0"/>
            </a:br>
            <a:r>
              <a:rPr lang="sv-SE" sz="3200" dirty="0"/>
              <a:t>sjukdomsförebyggande</a:t>
            </a:r>
            <a:r>
              <a:rPr lang="sv-SE" dirty="0"/>
              <a:t/>
            </a:r>
            <a:br>
              <a:rPr lang="sv-SE" dirty="0"/>
            </a:br>
            <a:endParaRPr lang="sv-SE" dirty="0"/>
          </a:p>
        </p:txBody>
      </p:sp>
    </p:spTree>
    <p:extLst>
      <p:ext uri="{BB962C8B-B14F-4D97-AF65-F5344CB8AC3E}">
        <p14:creationId xmlns:p14="http://schemas.microsoft.com/office/powerpoint/2010/main" val="982683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01757" y="140840"/>
            <a:ext cx="8505865" cy="949877"/>
          </a:xfrm>
        </p:spPr>
        <p:txBody>
          <a:bodyPr anchor="ctr"/>
          <a:lstStyle/>
          <a:p>
            <a:r>
              <a:rPr lang="sv-SE" sz="3200" dirty="0"/>
              <a:t>Individens kontra samhällets ansvar för hälsa</a:t>
            </a:r>
          </a:p>
        </p:txBody>
      </p:sp>
      <p:sp>
        <p:nvSpPr>
          <p:cNvPr id="3" name="textruta 2"/>
          <p:cNvSpPr txBox="1"/>
          <p:nvPr/>
        </p:nvSpPr>
        <p:spPr>
          <a:xfrm>
            <a:off x="3376246" y="6397366"/>
            <a:ext cx="770673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Roboto"/>
                <a:ea typeface="+mn-ea"/>
                <a:cs typeface="+mn-cs"/>
              </a:rPr>
              <a:t>Källa: Bearbetad illustration, efter </a:t>
            </a:r>
            <a:r>
              <a:rPr kumimoji="0" lang="sv-SE" sz="1200" b="0" i="0" u="none" strike="noStrike" kern="1200" cap="none" spc="0" normalizeH="0" baseline="0" noProof="0" dirty="0" err="1">
                <a:ln>
                  <a:noFill/>
                </a:ln>
                <a:solidFill>
                  <a:prstClr val="black"/>
                </a:solidFill>
                <a:effectLst/>
                <a:uLnTx/>
                <a:uFillTx/>
                <a:latin typeface="Roboto"/>
                <a:ea typeface="+mn-ea"/>
                <a:cs typeface="+mn-cs"/>
              </a:rPr>
              <a:t>Hawranek</a:t>
            </a:r>
            <a:r>
              <a:rPr kumimoji="0" lang="sv-SE" sz="1200" b="0" i="0" u="none" strike="noStrike" kern="1200" cap="none" spc="0" normalizeH="0" baseline="0" noProof="0" dirty="0">
                <a:ln>
                  <a:noFill/>
                </a:ln>
                <a:solidFill>
                  <a:prstClr val="black"/>
                </a:solidFill>
                <a:effectLst/>
                <a:uLnTx/>
                <a:uFillTx/>
                <a:latin typeface="Roboto"/>
                <a:ea typeface="+mn-ea"/>
                <a:cs typeface="+mn-cs"/>
              </a:rPr>
              <a:t>, från Östgötakommissionen för folkhälsa – slutrapport 2014.  </a:t>
            </a:r>
          </a:p>
        </p:txBody>
      </p:sp>
      <p:pic>
        <p:nvPicPr>
          <p:cNvPr id="11" name="Bildobjekt 10" descr="En bild som visar text, vektorgrafik&#10;&#10;Automatiskt genererad beskrivning">
            <a:extLst>
              <a:ext uri="{FF2B5EF4-FFF2-40B4-BE49-F238E27FC236}">
                <a16:creationId xmlns:a16="http://schemas.microsoft.com/office/drawing/2014/main" id="{BBEC52CF-E0C0-47BE-D00A-0D5216E5EC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0" y="1090723"/>
            <a:ext cx="7772400" cy="4676551"/>
          </a:xfrm>
          <a:prstGeom prst="rect">
            <a:avLst/>
          </a:prstGeom>
        </p:spPr>
      </p:pic>
      <p:sp>
        <p:nvSpPr>
          <p:cNvPr id="12" name="textruta 11">
            <a:extLst>
              <a:ext uri="{FF2B5EF4-FFF2-40B4-BE49-F238E27FC236}">
                <a16:creationId xmlns:a16="http://schemas.microsoft.com/office/drawing/2014/main" id="{B57139CA-6928-E329-63A5-40A3230F827D}"/>
              </a:ext>
            </a:extLst>
          </p:cNvPr>
          <p:cNvSpPr txBox="1"/>
          <p:nvPr/>
        </p:nvSpPr>
        <p:spPr>
          <a:xfrm>
            <a:off x="2519082" y="3763664"/>
            <a:ext cx="15692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005B9F"/>
                </a:solidFill>
                <a:effectLst/>
                <a:uLnTx/>
                <a:uFillTx/>
                <a:latin typeface="Tahoma" panose="020B0604030504040204" pitchFamily="34" charset="0"/>
                <a:ea typeface="Tahoma" panose="020B0604030504040204" pitchFamily="34" charset="0"/>
                <a:cs typeface="Tahoma" panose="020B0604030504040204" pitchFamily="34" charset="0"/>
              </a:rPr>
              <a:t>INDIVIDENS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005B9F"/>
                </a:solidFill>
                <a:effectLst/>
                <a:uLnTx/>
                <a:uFillTx/>
                <a:latin typeface="Tahoma" panose="020B0604030504040204" pitchFamily="34" charset="0"/>
                <a:ea typeface="Tahoma" panose="020B0604030504040204" pitchFamily="34" charset="0"/>
                <a:cs typeface="Tahoma" panose="020B0604030504040204" pitchFamily="34" charset="0"/>
              </a:rPr>
              <a:t>EGET ANSVAR</a:t>
            </a:r>
          </a:p>
        </p:txBody>
      </p:sp>
      <p:sp>
        <p:nvSpPr>
          <p:cNvPr id="13" name="textruta 12">
            <a:extLst>
              <a:ext uri="{FF2B5EF4-FFF2-40B4-BE49-F238E27FC236}">
                <a16:creationId xmlns:a16="http://schemas.microsoft.com/office/drawing/2014/main" id="{E9D0D9BE-6AAF-E7CF-82F7-2514CE3704DD}"/>
              </a:ext>
            </a:extLst>
          </p:cNvPr>
          <p:cNvSpPr txBox="1"/>
          <p:nvPr/>
        </p:nvSpPr>
        <p:spPr>
          <a:xfrm>
            <a:off x="5134535" y="3804004"/>
            <a:ext cx="1569229"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005B9F"/>
                </a:solidFill>
                <a:effectLst/>
                <a:uLnTx/>
                <a:uFillTx/>
                <a:latin typeface="Tahoma" panose="020B0604030504040204" pitchFamily="34" charset="0"/>
                <a:ea typeface="Tahoma" panose="020B0604030504040204" pitchFamily="34" charset="0"/>
                <a:cs typeface="Tahoma" panose="020B0604030504040204" pitchFamily="34" charset="0"/>
              </a:rPr>
              <a:t>MIN HÄLSA</a:t>
            </a:r>
          </a:p>
        </p:txBody>
      </p:sp>
      <p:sp>
        <p:nvSpPr>
          <p:cNvPr id="14" name="textruta 13">
            <a:extLst>
              <a:ext uri="{FF2B5EF4-FFF2-40B4-BE49-F238E27FC236}">
                <a16:creationId xmlns:a16="http://schemas.microsoft.com/office/drawing/2014/main" id="{7BFE2950-D15E-9D66-DB90-18689C455B7B}"/>
              </a:ext>
            </a:extLst>
          </p:cNvPr>
          <p:cNvSpPr txBox="1"/>
          <p:nvPr/>
        </p:nvSpPr>
        <p:spPr>
          <a:xfrm>
            <a:off x="7803777" y="4091724"/>
            <a:ext cx="200769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005B9F"/>
                </a:solidFill>
                <a:effectLst/>
                <a:uLnTx/>
                <a:uFillTx/>
                <a:latin typeface="Tahoma" panose="020B0604030504040204" pitchFamily="34" charset="0"/>
                <a:ea typeface="Tahoma" panose="020B0604030504040204" pitchFamily="34" charset="0"/>
                <a:cs typeface="Tahoma" panose="020B0604030504040204" pitchFamily="34" charset="0"/>
              </a:rPr>
              <a:t>SAMHÄLLETS ANSVAR ATT SKAPA FÖRUTSÄTTNINGAR</a:t>
            </a:r>
          </a:p>
        </p:txBody>
      </p:sp>
      <p:sp>
        <p:nvSpPr>
          <p:cNvPr id="33" name="textruta 32">
            <a:extLst>
              <a:ext uri="{FF2B5EF4-FFF2-40B4-BE49-F238E27FC236}">
                <a16:creationId xmlns:a16="http://schemas.microsoft.com/office/drawing/2014/main" id="{1B8635BD-BBF4-B1E4-11EB-4C4963354BE2}"/>
              </a:ext>
            </a:extLst>
          </p:cNvPr>
          <p:cNvSpPr txBox="1"/>
          <p:nvPr/>
        </p:nvSpPr>
        <p:spPr>
          <a:xfrm>
            <a:off x="2519082" y="3763664"/>
            <a:ext cx="15692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005B9F"/>
                </a:solidFill>
                <a:effectLst/>
                <a:uLnTx/>
                <a:uFillTx/>
                <a:latin typeface="Tahoma" panose="020B0604030504040204" pitchFamily="34" charset="0"/>
                <a:ea typeface="Tahoma" panose="020B0604030504040204" pitchFamily="34" charset="0"/>
                <a:cs typeface="Tahoma" panose="020B0604030504040204" pitchFamily="34" charset="0"/>
              </a:rPr>
              <a:t>INDIVIDENS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005B9F"/>
                </a:solidFill>
                <a:effectLst/>
                <a:uLnTx/>
                <a:uFillTx/>
                <a:latin typeface="Tahoma" panose="020B0604030504040204" pitchFamily="34" charset="0"/>
                <a:ea typeface="Tahoma" panose="020B0604030504040204" pitchFamily="34" charset="0"/>
                <a:cs typeface="Tahoma" panose="020B0604030504040204" pitchFamily="34" charset="0"/>
              </a:rPr>
              <a:t>EGET ANSVAR</a:t>
            </a:r>
          </a:p>
        </p:txBody>
      </p:sp>
      <p:pic>
        <p:nvPicPr>
          <p:cNvPr id="35" name="Bildobjekt 34" descr="En bild som visar text, vektorgrafik&#10;&#10;Automatiskt genererad beskrivning">
            <a:extLst>
              <a:ext uri="{FF2B5EF4-FFF2-40B4-BE49-F238E27FC236}">
                <a16:creationId xmlns:a16="http://schemas.microsoft.com/office/drawing/2014/main" id="{FA2B5C4D-D29C-74C6-F7E4-F147654078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9800" y="1090722"/>
            <a:ext cx="7772400" cy="4676551"/>
          </a:xfrm>
          <a:prstGeom prst="rect">
            <a:avLst/>
          </a:prstGeom>
        </p:spPr>
      </p:pic>
      <p:sp>
        <p:nvSpPr>
          <p:cNvPr id="36" name="textruta 35">
            <a:extLst>
              <a:ext uri="{FF2B5EF4-FFF2-40B4-BE49-F238E27FC236}">
                <a16:creationId xmlns:a16="http://schemas.microsoft.com/office/drawing/2014/main" id="{F16FDB2F-6D00-8DC1-6DE7-136A1AE26997}"/>
              </a:ext>
            </a:extLst>
          </p:cNvPr>
          <p:cNvSpPr txBox="1"/>
          <p:nvPr/>
        </p:nvSpPr>
        <p:spPr>
          <a:xfrm>
            <a:off x="5311385" y="3428998"/>
            <a:ext cx="1569229"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005B9F"/>
                </a:solidFill>
                <a:effectLst/>
                <a:uLnTx/>
                <a:uFillTx/>
                <a:latin typeface="Tahoma" panose="020B0604030504040204" pitchFamily="34" charset="0"/>
                <a:ea typeface="Tahoma" panose="020B0604030504040204" pitchFamily="34" charset="0"/>
                <a:cs typeface="Tahoma" panose="020B0604030504040204" pitchFamily="34" charset="0"/>
              </a:rPr>
              <a:t>MIN HÄLSA</a:t>
            </a:r>
          </a:p>
        </p:txBody>
      </p:sp>
      <p:pic>
        <p:nvPicPr>
          <p:cNvPr id="37" name="Bildobjekt 36" descr="En bild som visar text, vektorgrafik&#10;&#10;Automatiskt genererad beskrivning">
            <a:extLst>
              <a:ext uri="{FF2B5EF4-FFF2-40B4-BE49-F238E27FC236}">
                <a16:creationId xmlns:a16="http://schemas.microsoft.com/office/drawing/2014/main" id="{AD374AA4-021A-756D-589B-1981116CE4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9799" y="1090721"/>
            <a:ext cx="7772400" cy="4676551"/>
          </a:xfrm>
          <a:prstGeom prst="rect">
            <a:avLst/>
          </a:prstGeom>
        </p:spPr>
      </p:pic>
      <p:sp>
        <p:nvSpPr>
          <p:cNvPr id="38" name="textruta 37">
            <a:extLst>
              <a:ext uri="{FF2B5EF4-FFF2-40B4-BE49-F238E27FC236}">
                <a16:creationId xmlns:a16="http://schemas.microsoft.com/office/drawing/2014/main" id="{1134A2F6-12ED-87CD-D583-8C516C8D044F}"/>
              </a:ext>
            </a:extLst>
          </p:cNvPr>
          <p:cNvSpPr txBox="1"/>
          <p:nvPr/>
        </p:nvSpPr>
        <p:spPr>
          <a:xfrm>
            <a:off x="5109679" y="2541492"/>
            <a:ext cx="1569229"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005B9F"/>
                </a:solidFill>
                <a:effectLst/>
                <a:uLnTx/>
                <a:uFillTx/>
                <a:latin typeface="Tahoma" panose="020B0604030504040204" pitchFamily="34" charset="0"/>
                <a:ea typeface="Tahoma" panose="020B0604030504040204" pitchFamily="34" charset="0"/>
                <a:cs typeface="Tahoma" panose="020B0604030504040204" pitchFamily="34" charset="0"/>
              </a:rPr>
              <a:t>MIN HÄLSA</a:t>
            </a:r>
          </a:p>
        </p:txBody>
      </p:sp>
      <p:pic>
        <p:nvPicPr>
          <p:cNvPr id="39" name="Bildobjekt 38" descr="En bild som visar text, vektorgrafik&#10;&#10;Automatiskt genererad beskrivning">
            <a:extLst>
              <a:ext uri="{FF2B5EF4-FFF2-40B4-BE49-F238E27FC236}">
                <a16:creationId xmlns:a16="http://schemas.microsoft.com/office/drawing/2014/main" id="{9F935DF6-5018-372F-BDB7-239C1A1BCB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09799" y="1090719"/>
            <a:ext cx="7772400" cy="4676551"/>
          </a:xfrm>
          <a:prstGeom prst="rect">
            <a:avLst/>
          </a:prstGeom>
        </p:spPr>
      </p:pic>
      <p:sp>
        <p:nvSpPr>
          <p:cNvPr id="40" name="textruta 39">
            <a:extLst>
              <a:ext uri="{FF2B5EF4-FFF2-40B4-BE49-F238E27FC236}">
                <a16:creationId xmlns:a16="http://schemas.microsoft.com/office/drawing/2014/main" id="{E91C2841-1FC3-3288-70B9-17190932AE38}"/>
              </a:ext>
            </a:extLst>
          </p:cNvPr>
          <p:cNvSpPr txBox="1"/>
          <p:nvPr/>
        </p:nvSpPr>
        <p:spPr>
          <a:xfrm>
            <a:off x="5324832" y="3436761"/>
            <a:ext cx="1569229"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005B9F"/>
                </a:solidFill>
                <a:effectLst/>
                <a:uLnTx/>
                <a:uFillTx/>
                <a:latin typeface="Tahoma" panose="020B0604030504040204" pitchFamily="34" charset="0"/>
                <a:ea typeface="Tahoma" panose="020B0604030504040204" pitchFamily="34" charset="0"/>
                <a:cs typeface="Tahoma" panose="020B0604030504040204" pitchFamily="34" charset="0"/>
              </a:rPr>
              <a:t>MIN HÄLSA</a:t>
            </a:r>
          </a:p>
        </p:txBody>
      </p:sp>
      <p:sp>
        <p:nvSpPr>
          <p:cNvPr id="41" name="textruta 40">
            <a:extLst>
              <a:ext uri="{FF2B5EF4-FFF2-40B4-BE49-F238E27FC236}">
                <a16:creationId xmlns:a16="http://schemas.microsoft.com/office/drawing/2014/main" id="{456696E8-749F-ED39-3C40-2D5D3BC2E38A}"/>
              </a:ext>
            </a:extLst>
          </p:cNvPr>
          <p:cNvSpPr txBox="1"/>
          <p:nvPr/>
        </p:nvSpPr>
        <p:spPr>
          <a:xfrm>
            <a:off x="7321978" y="4291779"/>
            <a:ext cx="200769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005B9F"/>
                </a:solidFill>
                <a:effectLst/>
                <a:uLnTx/>
                <a:uFillTx/>
                <a:latin typeface="Tahoma" panose="020B0604030504040204" pitchFamily="34" charset="0"/>
                <a:ea typeface="Tahoma" panose="020B0604030504040204" pitchFamily="34" charset="0"/>
                <a:cs typeface="Tahoma" panose="020B0604030504040204" pitchFamily="34" charset="0"/>
              </a:rPr>
              <a:t>SAMHÄLLETS ANSVAR ATT SKAPA FÖRUTSÄTTNINGAR</a:t>
            </a:r>
          </a:p>
        </p:txBody>
      </p:sp>
    </p:spTree>
    <p:extLst>
      <p:ext uri="{BB962C8B-B14F-4D97-AF65-F5344CB8AC3E}">
        <p14:creationId xmlns:p14="http://schemas.microsoft.com/office/powerpoint/2010/main" val="2427172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33"/>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35"/>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36"/>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37"/>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38"/>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33" grpId="0"/>
      <p:bldP spid="33" grpId="1"/>
      <p:bldP spid="36" grpId="0"/>
      <p:bldP spid="36" grpId="1"/>
      <p:bldP spid="38" grpId="0"/>
      <p:bldP spid="38" grpId="1"/>
      <p:bldP spid="40" grpId="0"/>
      <p:bldP spid="4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6A67FDD-E38D-15B6-81D0-4294F51F5D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1" y="1935397"/>
            <a:ext cx="4223988" cy="3159117"/>
          </a:xfrm>
          <a:prstGeom prst="rect">
            <a:avLst/>
          </a:prstGeom>
        </p:spPr>
      </p:pic>
      <p:pic>
        <p:nvPicPr>
          <p:cNvPr id="6" name="Bildobjekt 5" descr="En bild som visar text, vektorgrafik&#10;&#10;Automatiskt genererad beskrivning">
            <a:extLst>
              <a:ext uri="{FF2B5EF4-FFF2-40B4-BE49-F238E27FC236}">
                <a16:creationId xmlns:a16="http://schemas.microsoft.com/office/drawing/2014/main" id="{D2DC3459-3297-6989-7F89-C10D374649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5429" y="2029409"/>
            <a:ext cx="4052749" cy="3065105"/>
          </a:xfrm>
          <a:prstGeom prst="rect">
            <a:avLst/>
          </a:prstGeom>
        </p:spPr>
      </p:pic>
      <p:pic>
        <p:nvPicPr>
          <p:cNvPr id="8" name="Bildobjekt 7">
            <a:extLst>
              <a:ext uri="{FF2B5EF4-FFF2-40B4-BE49-F238E27FC236}">
                <a16:creationId xmlns:a16="http://schemas.microsoft.com/office/drawing/2014/main" id="{67B40491-AD8C-18C2-2B88-99A63DD01A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88733" y="2064798"/>
            <a:ext cx="4103023" cy="3029716"/>
          </a:xfrm>
          <a:prstGeom prst="rect">
            <a:avLst/>
          </a:prstGeom>
        </p:spPr>
      </p:pic>
      <p:sp>
        <p:nvSpPr>
          <p:cNvPr id="5" name="Rubrik 5"/>
          <p:cNvSpPr txBox="1">
            <a:spLocks/>
          </p:cNvSpPr>
          <p:nvPr/>
        </p:nvSpPr>
        <p:spPr>
          <a:xfrm>
            <a:off x="810586" y="322440"/>
            <a:ext cx="9923999" cy="510317"/>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v-SE" sz="3200" b="1" i="0" u="none" strike="noStrike" kern="1200" cap="none" spc="0" normalizeH="0" baseline="0" noProof="0" dirty="0">
                <a:ln>
                  <a:noFill/>
                </a:ln>
                <a:solidFill>
                  <a:sysClr val="windowText" lastClr="000000"/>
                </a:solidFill>
                <a:effectLst/>
                <a:uLnTx/>
                <a:uFillTx/>
                <a:latin typeface="Roboto"/>
                <a:ea typeface="+mj-ea"/>
                <a:cs typeface="+mj-cs"/>
              </a:rPr>
              <a:t>Vad innebär jämlikhet?</a:t>
            </a:r>
          </a:p>
        </p:txBody>
      </p:sp>
      <p:sp>
        <p:nvSpPr>
          <p:cNvPr id="7" name="textruta 6"/>
          <p:cNvSpPr txBox="1"/>
          <p:nvPr/>
        </p:nvSpPr>
        <p:spPr>
          <a:xfrm>
            <a:off x="8338635" y="6326555"/>
            <a:ext cx="770673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panose="020F0502020204030204"/>
                <a:ea typeface="+mn-ea"/>
                <a:cs typeface="+mn-cs"/>
              </a:rPr>
              <a:t>Källa: Bearbetad efter Kunskapscentrum Jämlik Vård, VGR  </a:t>
            </a:r>
          </a:p>
        </p:txBody>
      </p:sp>
    </p:spTree>
    <p:extLst>
      <p:ext uri="{BB962C8B-B14F-4D97-AF65-F5344CB8AC3E}">
        <p14:creationId xmlns:p14="http://schemas.microsoft.com/office/powerpoint/2010/main" val="1293290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60A00C73-1A27-F6CA-DD68-B6A121ABF079}"/>
              </a:ext>
            </a:extLst>
          </p:cNvPr>
          <p:cNvSpPr>
            <a:spLocks noGrp="1"/>
          </p:cNvSpPr>
          <p:nvPr>
            <p:ph type="title"/>
          </p:nvPr>
        </p:nvSpPr>
        <p:spPr/>
        <p:txBody>
          <a:bodyPr/>
          <a:lstStyle/>
          <a:p>
            <a:r>
              <a:rPr lang="sv-SE" dirty="0"/>
              <a:t>Den nationella folkhälsopolitiken </a:t>
            </a:r>
          </a:p>
        </p:txBody>
      </p:sp>
      <p:sp>
        <p:nvSpPr>
          <p:cNvPr id="6" name="Platshållare för innehåll 5">
            <a:extLst>
              <a:ext uri="{FF2B5EF4-FFF2-40B4-BE49-F238E27FC236}">
                <a16:creationId xmlns:a16="http://schemas.microsoft.com/office/drawing/2014/main" id="{D4559D4E-DC52-E4C3-8336-2AF21425C788}"/>
              </a:ext>
            </a:extLst>
          </p:cNvPr>
          <p:cNvSpPr>
            <a:spLocks noGrp="1"/>
          </p:cNvSpPr>
          <p:nvPr>
            <p:ph sz="half" idx="1"/>
          </p:nvPr>
        </p:nvSpPr>
        <p:spPr>
          <a:xfrm>
            <a:off x="539999" y="1615155"/>
            <a:ext cx="5151600" cy="4136165"/>
          </a:xfrm>
        </p:spPr>
        <p:txBody>
          <a:bodyPr/>
          <a:lstStyle/>
          <a:p>
            <a:r>
              <a:rPr lang="sv-SE" b="0" i="0" dirty="0">
                <a:effectLst/>
              </a:rPr>
              <a:t>Det övergripande målet är att folkhälsopolitiken ska skapa samhälleliga förutsättningar för en god och jämlik hälsa i hela befolkningen och sluta de påverkbara hälsoklyftorna inom en generation. </a:t>
            </a:r>
          </a:p>
          <a:p>
            <a:r>
              <a:rPr lang="sv-SE" dirty="0"/>
              <a:t>De åtta målområdena är:</a:t>
            </a:r>
          </a:p>
          <a:p>
            <a:pPr lvl="1"/>
            <a:r>
              <a:rPr lang="sv-SE" dirty="0"/>
              <a:t>Det tidiga livets villkor</a:t>
            </a:r>
          </a:p>
          <a:p>
            <a:pPr lvl="1"/>
            <a:r>
              <a:rPr lang="sv-SE" dirty="0"/>
              <a:t>Kunskaper, kompetenser och utbildning</a:t>
            </a:r>
          </a:p>
          <a:p>
            <a:pPr lvl="1"/>
            <a:r>
              <a:rPr lang="sv-SE" dirty="0"/>
              <a:t>Arbete, arbetsförhållanden och arbetsmiljö</a:t>
            </a:r>
          </a:p>
          <a:p>
            <a:pPr lvl="1"/>
            <a:r>
              <a:rPr lang="sv-SE" dirty="0"/>
              <a:t>Inkomster och försörjningsmöjligheter</a:t>
            </a:r>
          </a:p>
          <a:p>
            <a:pPr lvl="1"/>
            <a:r>
              <a:rPr lang="sv-SE" dirty="0"/>
              <a:t>Boende och närmiljö</a:t>
            </a:r>
          </a:p>
          <a:p>
            <a:pPr lvl="1"/>
            <a:r>
              <a:rPr lang="sv-SE" dirty="0"/>
              <a:t>Levnadsvanor</a:t>
            </a:r>
          </a:p>
          <a:p>
            <a:pPr lvl="1"/>
            <a:r>
              <a:rPr lang="sv-SE" dirty="0"/>
              <a:t>Kontroll, inflytande och delaktighet</a:t>
            </a:r>
          </a:p>
          <a:p>
            <a:pPr lvl="1"/>
            <a:r>
              <a:rPr lang="sv-SE" dirty="0"/>
              <a:t>En jämlik och hälsofrämjande hälso- och sjukvård</a:t>
            </a:r>
          </a:p>
          <a:p>
            <a:endParaRPr lang="sv-SE" dirty="0"/>
          </a:p>
        </p:txBody>
      </p:sp>
      <p:sp>
        <p:nvSpPr>
          <p:cNvPr id="3" name="Platshållare för bildnummer 2">
            <a:extLst>
              <a:ext uri="{FF2B5EF4-FFF2-40B4-BE49-F238E27FC236}">
                <a16:creationId xmlns:a16="http://schemas.microsoft.com/office/drawing/2014/main" id="{723E8801-E25F-7B34-1FAF-35F3CD639B49}"/>
              </a:ext>
            </a:extLst>
          </p:cNvPr>
          <p:cNvSpPr>
            <a:spLocks noGrp="1"/>
          </p:cNvSpPr>
          <p:nvPr>
            <p:ph type="sldNum" sz="quarter" idx="12"/>
          </p:nvPr>
        </p:nvSpPr>
        <p:spPr/>
        <p:txBody>
          <a:bodyPr/>
          <a:lstStyle/>
          <a:p>
            <a:fld id="{5204B58B-0420-4827-A2A8-7A3D043AFDDE}" type="slidenum">
              <a:rPr lang="sv-SE" smtClean="0"/>
              <a:t>9</a:t>
            </a:fld>
            <a:endParaRPr lang="sv-SE" dirty="0"/>
          </a:p>
        </p:txBody>
      </p:sp>
      <p:pic>
        <p:nvPicPr>
          <p:cNvPr id="8" name="Picture 2" descr="En god och jämnlik hälsa – åtta målområden">
            <a:extLst>
              <a:ext uri="{FF2B5EF4-FFF2-40B4-BE49-F238E27FC236}">
                <a16:creationId xmlns:a16="http://schemas.microsoft.com/office/drawing/2014/main" id="{4D914FF0-24C7-79CF-8ECA-535651682AC2}"/>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6417" r="6417"/>
          <a:stretch>
            <a:fillRect/>
          </a:stretch>
        </p:blipFill>
        <p:spPr bwMode="auto">
          <a:xfrm>
            <a:off x="6096000" y="185200"/>
            <a:ext cx="5872163" cy="5872162"/>
          </a:xfrm>
          <a:prstGeom prst="rect">
            <a:avLst/>
          </a:prstGeom>
          <a:solidFill>
            <a:srgbClr val="FFFFFF"/>
          </a:solidFill>
        </p:spPr>
      </p:pic>
    </p:spTree>
    <p:extLst>
      <p:ext uri="{BB962C8B-B14F-4D97-AF65-F5344CB8AC3E}">
        <p14:creationId xmlns:p14="http://schemas.microsoft.com/office/powerpoint/2010/main" val="15469736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ags/tag2.xml><?xml version="1.0" encoding="utf-8"?>
<p:tagLst xmlns:a="http://schemas.openxmlformats.org/drawingml/2006/main" xmlns:r="http://schemas.openxmlformats.org/officeDocument/2006/relationships" xmlns:p="http://schemas.openxmlformats.org/presentationml/2006/main">
  <p:tag name="TAG_LANGUAGETEXTBOX" val="Sv"/>
</p:tagLst>
</file>

<file path=ppt/theme/theme1.xml><?xml version="1.0" encoding="utf-8"?>
<a:theme xmlns:a="http://schemas.openxmlformats.org/drawingml/2006/main" name="Region Östergötland">
  <a:themeElements>
    <a:clrScheme name="Region Östergötland 1">
      <a:dk1>
        <a:sysClr val="windowText" lastClr="000000"/>
      </a:dk1>
      <a:lt1>
        <a:sysClr val="window" lastClr="FFFFFF"/>
      </a:lt1>
      <a:dk2>
        <a:srgbClr val="FB575C"/>
      </a:dk2>
      <a:lt2>
        <a:srgbClr val="0861CE"/>
      </a:lt2>
      <a:accent1>
        <a:srgbClr val="182745"/>
      </a:accent1>
      <a:accent2>
        <a:srgbClr val="EBECF0"/>
      </a:accent2>
      <a:accent3>
        <a:srgbClr val="4D648A"/>
      </a:accent3>
      <a:accent4>
        <a:srgbClr val="0861CE"/>
      </a:accent4>
      <a:accent5>
        <a:srgbClr val="707580"/>
      </a:accent5>
      <a:accent6>
        <a:srgbClr val="242831"/>
      </a:accent6>
      <a:hlink>
        <a:srgbClr val="000000"/>
      </a:hlink>
      <a:folHlink>
        <a:srgbClr val="000000"/>
      </a:folHlink>
    </a:clrScheme>
    <a:fontScheme name="Region Östergötland Ny">
      <a:majorFont>
        <a:latin typeface="Roboto Ligh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0000"/>
          </a:lnSpc>
          <a:defRPr sz="16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600" smtClean="0"/>
        </a:defPPr>
      </a:lstStyle>
    </a:txDef>
  </a:objectDefaults>
  <a:extraClrSchemeLst/>
  <a:extLst>
    <a:ext uri="{05A4C25C-085E-4340-85A3-A5531E510DB2}">
      <thm15:themeFamily xmlns:thm15="http://schemas.microsoft.com/office/thememl/2012/main" name="Region Östergötland mall.potx" id="{D59FD54E-0EFD-47F0-8FBB-5319677ACB2B}" vid="{B5A23F47-7270-4819-BAB3-3491027929B7}"/>
    </a:ext>
  </a:extLst>
</a:theme>
</file>

<file path=ppt/theme/theme2.xml><?xml version="1.0" encoding="utf-8"?>
<a:theme xmlns:a="http://schemas.openxmlformats.org/drawingml/2006/main" name="1_Region Östergötland">
  <a:themeElements>
    <a:clrScheme name="Region Östergötland 2">
      <a:dk1>
        <a:sysClr val="windowText" lastClr="000000"/>
      </a:dk1>
      <a:lt1>
        <a:sysClr val="window" lastClr="FFFFFF"/>
      </a:lt1>
      <a:dk2>
        <a:srgbClr val="FB575C"/>
      </a:dk2>
      <a:lt2>
        <a:srgbClr val="182745"/>
      </a:lt2>
      <a:accent1>
        <a:srgbClr val="0861CE"/>
      </a:accent1>
      <a:accent2>
        <a:srgbClr val="EBECF0"/>
      </a:accent2>
      <a:accent3>
        <a:srgbClr val="92A9C4"/>
      </a:accent3>
      <a:accent4>
        <a:srgbClr val="A5A5A5"/>
      </a:accent4>
      <a:accent5>
        <a:srgbClr val="707580"/>
      </a:accent5>
      <a:accent6>
        <a:srgbClr val="242831"/>
      </a:accent6>
      <a:hlink>
        <a:srgbClr val="000000"/>
      </a:hlink>
      <a:folHlink>
        <a:srgbClr val="000000"/>
      </a:folHlink>
    </a:clrScheme>
    <a:fontScheme name="Region Östergötland Ny">
      <a:majorFont>
        <a:latin typeface="Roboto Ligh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0000"/>
          </a:lnSpc>
          <a:defRPr sz="16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600" smtClean="0"/>
        </a:defPPr>
      </a:lstStyle>
    </a:txDef>
  </a:objectDefaults>
  <a:extraClrSchemeLst/>
  <a:extLst>
    <a:ext uri="{05A4C25C-085E-4340-85A3-A5531E510DB2}">
      <thm15:themeFamily xmlns:thm15="http://schemas.microsoft.com/office/thememl/2012/main" name="Region Östergötland mall.potx" id="{D59FD54E-0EFD-47F0-8FBB-5319677ACB2B}" vid="{B5A23F47-7270-4819-BAB3-3491027929B7}"/>
    </a:ext>
  </a:extLst>
</a:theme>
</file>

<file path=ppt/theme/theme3.xml><?xml version="1.0" encoding="utf-8"?>
<a:theme xmlns:a="http://schemas.openxmlformats.org/drawingml/2006/main" name="2_Office-tema">
  <a:themeElements>
    <a:clrScheme name="Custom 2">
      <a:dk1>
        <a:srgbClr val="000000"/>
      </a:dk1>
      <a:lt1>
        <a:srgbClr val="FFFFFF"/>
      </a:lt1>
      <a:dk2>
        <a:srgbClr val="44546A"/>
      </a:dk2>
      <a:lt2>
        <a:srgbClr val="E7E6E6"/>
      </a:lt2>
      <a:accent1>
        <a:srgbClr val="0066B3"/>
      </a:accent1>
      <a:accent2>
        <a:srgbClr val="A9D7FF"/>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egion Östergötland 2">
    <a:dk1>
      <a:sysClr val="windowText" lastClr="000000"/>
    </a:dk1>
    <a:lt1>
      <a:sysClr val="window" lastClr="FFFFFF"/>
    </a:lt1>
    <a:dk2>
      <a:srgbClr val="FB575C"/>
    </a:dk2>
    <a:lt2>
      <a:srgbClr val="182745"/>
    </a:lt2>
    <a:accent1>
      <a:srgbClr val="0861CE"/>
    </a:accent1>
    <a:accent2>
      <a:srgbClr val="EBECF0"/>
    </a:accent2>
    <a:accent3>
      <a:srgbClr val="92A9C4"/>
    </a:accent3>
    <a:accent4>
      <a:srgbClr val="A5A5A5"/>
    </a:accent4>
    <a:accent5>
      <a:srgbClr val="707580"/>
    </a:accent5>
    <a:accent6>
      <a:srgbClr val="242831"/>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Region Östergötland mall-återkoppling</Template>
  <TotalTime>1962</TotalTime>
  <Words>1784</Words>
  <Application>Microsoft Office PowerPoint</Application>
  <PresentationFormat>Bredbild</PresentationFormat>
  <Paragraphs>141</Paragraphs>
  <Slides>10</Slides>
  <Notes>10</Notes>
  <HiddenSlides>0</HiddenSlides>
  <MMClips>0</MMClips>
  <ScaleCrop>false</ScaleCrop>
  <HeadingPairs>
    <vt:vector size="6" baseType="variant">
      <vt:variant>
        <vt:lpstr>Använt teckensnitt</vt:lpstr>
      </vt:variant>
      <vt:variant>
        <vt:i4>8</vt:i4>
      </vt:variant>
      <vt:variant>
        <vt:lpstr>Tema</vt:lpstr>
      </vt:variant>
      <vt:variant>
        <vt:i4>3</vt:i4>
      </vt:variant>
      <vt:variant>
        <vt:lpstr>Bildrubriker</vt:lpstr>
      </vt:variant>
      <vt:variant>
        <vt:i4>10</vt:i4>
      </vt:variant>
    </vt:vector>
  </HeadingPairs>
  <TitlesOfParts>
    <vt:vector size="21" baseType="lpstr">
      <vt:lpstr>Arial</vt:lpstr>
      <vt:lpstr>Calibri</vt:lpstr>
      <vt:lpstr>Calibri Light</vt:lpstr>
      <vt:lpstr>Garamond</vt:lpstr>
      <vt:lpstr>Georgia</vt:lpstr>
      <vt:lpstr>Roboto</vt:lpstr>
      <vt:lpstr>Roboto Light</vt:lpstr>
      <vt:lpstr>Tahoma</vt:lpstr>
      <vt:lpstr>Region Östergötland</vt:lpstr>
      <vt:lpstr>1_Region Östergötland</vt:lpstr>
      <vt:lpstr>2_Office-tema</vt:lpstr>
      <vt:lpstr>Vad är folkhälsa? -kortversion</vt:lpstr>
      <vt:lpstr>Definitioner</vt:lpstr>
      <vt:lpstr>PowerPoint-presentation</vt:lpstr>
      <vt:lpstr>Socioekonomiska skillnader i hälsa</vt:lpstr>
      <vt:lpstr>PowerPoint-presentation</vt:lpstr>
      <vt:lpstr>Hälsofrämjande och  sjukdomsförebyggande </vt:lpstr>
      <vt:lpstr>Individens kontra samhällets ansvar för hälsa</vt:lpstr>
      <vt:lpstr>PowerPoint-presentation</vt:lpstr>
      <vt:lpstr>Den nationella folkhälsopolitiken </vt:lpstr>
      <vt:lpstr>Sammanfattningsvis…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Bromée Sanna</dc:creator>
  <cp:lastModifiedBy>Stadig Anna</cp:lastModifiedBy>
  <cp:revision>170</cp:revision>
  <dcterms:created xsi:type="dcterms:W3CDTF">2022-01-31T12:20:33Z</dcterms:created>
  <dcterms:modified xsi:type="dcterms:W3CDTF">2023-12-08T08:41:20Z</dcterms:modified>
</cp:coreProperties>
</file>